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556" r:id="rId2"/>
    <p:sldId id="625" r:id="rId3"/>
    <p:sldId id="629" r:id="rId4"/>
    <p:sldId id="632" r:id="rId5"/>
    <p:sldId id="647" r:id="rId6"/>
    <p:sldId id="633" r:id="rId7"/>
    <p:sldId id="634" r:id="rId8"/>
    <p:sldId id="635" r:id="rId9"/>
    <p:sldId id="636" r:id="rId10"/>
    <p:sldId id="637" r:id="rId11"/>
    <p:sldId id="630" r:id="rId12"/>
    <p:sldId id="631" r:id="rId13"/>
    <p:sldId id="638" r:id="rId14"/>
    <p:sldId id="639" r:id="rId15"/>
    <p:sldId id="646" r:id="rId16"/>
    <p:sldId id="640" r:id="rId17"/>
    <p:sldId id="641" r:id="rId18"/>
    <p:sldId id="642" r:id="rId19"/>
    <p:sldId id="643" r:id="rId20"/>
    <p:sldId id="644" r:id="rId21"/>
    <p:sldId id="645" r:id="rId22"/>
    <p:sldId id="648" r:id="rId23"/>
    <p:sldId id="626"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Paula Hidalgo-Sanchis"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147E"/>
    <a:srgbClr val="FCFFFA"/>
    <a:srgbClr val="FFFFFF"/>
    <a:srgbClr val="329CE9"/>
    <a:srgbClr val="2498D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54" autoAdjust="0"/>
    <p:restoredTop sz="92788" autoAdjust="0"/>
  </p:normalViewPr>
  <p:slideViewPr>
    <p:cSldViewPr snapToGrid="0" snapToObjects="1">
      <p:cViewPr varScale="1">
        <p:scale>
          <a:sx n="117" d="100"/>
          <a:sy n="117" d="100"/>
        </p:scale>
        <p:origin x="360"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0" d="100"/>
        <a:sy n="70" d="100"/>
      </p:scale>
      <p:origin x="0" y="0"/>
    </p:cViewPr>
  </p:sorterViewPr>
  <p:notesViewPr>
    <p:cSldViewPr snapToGrid="0" snapToObjects="1">
      <p:cViewPr varScale="1">
        <p:scale>
          <a:sx n="69" d="100"/>
          <a:sy n="69" d="100"/>
        </p:scale>
        <p:origin x="3288"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jpg>
</file>

<file path=ppt/media/image3.png>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7E80E77-47BD-D24E-B8EF-840FA4C52A62}" type="datetimeFigureOut">
              <a:rPr lang="en-US" smtClean="0"/>
              <a:t>11/11/18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5C81E69-F696-3B4D-A750-B738A8881448}" type="slidenum">
              <a:rPr lang="en-US" smtClean="0"/>
              <a:t>‹#›</a:t>
            </a:fld>
            <a:endParaRPr lang="en-US"/>
          </a:p>
        </p:txBody>
      </p:sp>
    </p:spTree>
    <p:extLst>
      <p:ext uri="{BB962C8B-B14F-4D97-AF65-F5344CB8AC3E}">
        <p14:creationId xmlns:p14="http://schemas.microsoft.com/office/powerpoint/2010/main" val="373086305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5C81E69-F696-3B4D-A750-B738A8881448}" type="slidenum">
              <a:rPr lang="en-US" smtClean="0"/>
              <a:t>1</a:t>
            </a:fld>
            <a:endParaRPr lang="en-US"/>
          </a:p>
        </p:txBody>
      </p:sp>
    </p:spTree>
    <p:extLst>
      <p:ext uri="{BB962C8B-B14F-4D97-AF65-F5344CB8AC3E}">
        <p14:creationId xmlns:p14="http://schemas.microsoft.com/office/powerpoint/2010/main" val="13928497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Consensus is a process by which blockchain networks agree on the composition of the distributed ledger and the block to be posted to the blockchain. Every transaction to be added to a ledger has to be accepted by all or defined number of network participants as well as the next block to be added, derived from the distributed ledger. When any network participant disagrees with the content, the transaction is rejected and the ledger or blockchain not updated.</a:t>
            </a:r>
          </a:p>
        </p:txBody>
      </p:sp>
      <p:sp>
        <p:nvSpPr>
          <p:cNvPr id="4" name="Slide Number Placeholder 3"/>
          <p:cNvSpPr>
            <a:spLocks noGrp="1"/>
          </p:cNvSpPr>
          <p:nvPr>
            <p:ph type="sldNum" sz="quarter" idx="10"/>
          </p:nvPr>
        </p:nvSpPr>
        <p:spPr/>
        <p:txBody>
          <a:bodyPr/>
          <a:lstStyle/>
          <a:p>
            <a:fld id="{15C81E69-F696-3B4D-A750-B738A8881448}" type="slidenum">
              <a:rPr lang="en-US" smtClean="0"/>
              <a:t>10</a:t>
            </a:fld>
            <a:endParaRPr lang="en-US"/>
          </a:p>
        </p:txBody>
      </p:sp>
    </p:spTree>
    <p:extLst>
      <p:ext uri="{BB962C8B-B14F-4D97-AF65-F5344CB8AC3E}">
        <p14:creationId xmlns:p14="http://schemas.microsoft.com/office/powerpoint/2010/main" val="11166190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5C81E69-F696-3B4D-A750-B738A8881448}" type="slidenum">
              <a:rPr lang="en-US" smtClean="0"/>
              <a:t>11</a:t>
            </a:fld>
            <a:endParaRPr lang="en-US"/>
          </a:p>
        </p:txBody>
      </p:sp>
    </p:spTree>
    <p:extLst>
      <p:ext uri="{BB962C8B-B14F-4D97-AF65-F5344CB8AC3E}">
        <p14:creationId xmlns:p14="http://schemas.microsoft.com/office/powerpoint/2010/main" val="634550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Are blockchains whose data and network participation is universally accessible to anyone, however to participate in any network, one has to authenticate with the blockchain network and this mode of authentication is what fundamentally differentiates public from private blockchains and for public blockchains, provides a means of reaching consensus. </a:t>
            </a:r>
          </a:p>
        </p:txBody>
      </p:sp>
      <p:sp>
        <p:nvSpPr>
          <p:cNvPr id="4" name="Slide Number Placeholder 3"/>
          <p:cNvSpPr>
            <a:spLocks noGrp="1"/>
          </p:cNvSpPr>
          <p:nvPr>
            <p:ph type="sldNum" sz="quarter" idx="10"/>
          </p:nvPr>
        </p:nvSpPr>
        <p:spPr/>
        <p:txBody>
          <a:bodyPr/>
          <a:lstStyle/>
          <a:p>
            <a:fld id="{15C81E69-F696-3B4D-A750-B738A8881448}" type="slidenum">
              <a:rPr lang="en-US" smtClean="0"/>
              <a:t>12</a:t>
            </a:fld>
            <a:endParaRPr lang="en-US"/>
          </a:p>
        </p:txBody>
      </p:sp>
    </p:spTree>
    <p:extLst>
      <p:ext uri="{BB962C8B-B14F-4D97-AF65-F5344CB8AC3E}">
        <p14:creationId xmlns:p14="http://schemas.microsoft.com/office/powerpoint/2010/main" val="1207963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public blockchains such as bitcoin, authentication &amp; consensus is reached through a process commonly known as “mining”. </a:t>
            </a:r>
          </a:p>
          <a:p>
            <a:r>
              <a:rPr lang="en-US" dirty="0"/>
              <a:t>For Bitcoin, it’s called Bitcoin mining and for Ethereum, Ether mining!</a:t>
            </a:r>
          </a:p>
        </p:txBody>
      </p:sp>
      <p:sp>
        <p:nvSpPr>
          <p:cNvPr id="4" name="Slide Number Placeholder 3"/>
          <p:cNvSpPr>
            <a:spLocks noGrp="1"/>
          </p:cNvSpPr>
          <p:nvPr>
            <p:ph type="sldNum" sz="quarter" idx="10"/>
          </p:nvPr>
        </p:nvSpPr>
        <p:spPr/>
        <p:txBody>
          <a:bodyPr/>
          <a:lstStyle/>
          <a:p>
            <a:fld id="{15C81E69-F696-3B4D-A750-B738A8881448}" type="slidenum">
              <a:rPr lang="en-US" smtClean="0"/>
              <a:t>13</a:t>
            </a:fld>
            <a:endParaRPr lang="en-US"/>
          </a:p>
        </p:txBody>
      </p:sp>
    </p:spTree>
    <p:extLst>
      <p:ext uri="{BB962C8B-B14F-4D97-AF65-F5344CB8AC3E}">
        <p14:creationId xmlns:p14="http://schemas.microsoft.com/office/powerpoint/2010/main" val="33241504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PoW</a:t>
            </a:r>
            <a:r>
              <a:rPr lang="en-US" dirty="0"/>
              <a:t> is an algorithm where an entity wishing to post to a blockchain is challenged to solve a difficult mathematical problem. Problems are often encryption challenges where entities are expected to crack the private key of a presented public key.</a:t>
            </a:r>
          </a:p>
          <a:p>
            <a:r>
              <a:rPr lang="en-US" dirty="0" err="1"/>
              <a:t>PoS</a:t>
            </a:r>
            <a:r>
              <a:rPr lang="en-US" dirty="0"/>
              <a:t> is where entities are allocated stakes that are proportionally distributed in accordance with each entity's worth. This approach tries to solve the problem with </a:t>
            </a:r>
            <a:r>
              <a:rPr lang="en-US" dirty="0" err="1"/>
              <a:t>PoW</a:t>
            </a:r>
            <a:r>
              <a:rPr lang="en-US" dirty="0"/>
              <a:t> associated with a lot of power consumption associated with solving the mathematical problem.</a:t>
            </a:r>
          </a:p>
        </p:txBody>
      </p:sp>
      <p:sp>
        <p:nvSpPr>
          <p:cNvPr id="4" name="Slide Number Placeholder 3"/>
          <p:cNvSpPr>
            <a:spLocks noGrp="1"/>
          </p:cNvSpPr>
          <p:nvPr>
            <p:ph type="sldNum" sz="quarter" idx="10"/>
          </p:nvPr>
        </p:nvSpPr>
        <p:spPr/>
        <p:txBody>
          <a:bodyPr/>
          <a:lstStyle/>
          <a:p>
            <a:fld id="{15C81E69-F696-3B4D-A750-B738A8881448}" type="slidenum">
              <a:rPr lang="en-US" smtClean="0"/>
              <a:t>14</a:t>
            </a:fld>
            <a:endParaRPr lang="en-US"/>
          </a:p>
        </p:txBody>
      </p:sp>
    </p:spTree>
    <p:extLst>
      <p:ext uri="{BB962C8B-B14F-4D97-AF65-F5344CB8AC3E}">
        <p14:creationId xmlns:p14="http://schemas.microsoft.com/office/powerpoint/2010/main" val="27131445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FPGA </a:t>
            </a:r>
            <a:r>
              <a:rPr lang="en-US" sz="1200" b="0" i="0" kern="1200" dirty="0">
                <a:solidFill>
                  <a:schemeClr val="tx1"/>
                </a:solidFill>
                <a:effectLst/>
                <a:latin typeface="+mn-lt"/>
                <a:ea typeface="+mn-ea"/>
                <a:cs typeface="+mn-cs"/>
              </a:rPr>
              <a:t>is a circuit designed for configuration after building. With this, a manufacturer buys chips in volumes and customizes them for a particular purpose such as </a:t>
            </a:r>
            <a:r>
              <a:rPr lang="en-US" sz="1200" b="1" i="0" kern="1200" dirty="0">
                <a:solidFill>
                  <a:schemeClr val="tx1"/>
                </a:solidFill>
                <a:effectLst/>
                <a:latin typeface="+mn-lt"/>
                <a:ea typeface="+mn-ea"/>
                <a:cs typeface="+mn-cs"/>
              </a:rPr>
              <a:t>Bitcoin mining</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ASICs are designed specifically for bitcoin mining. Are optimized for the bitcoin algorithm and as such can’t be used for anything else. Are however extremely fast and consume less power compared to there mining speed or hash rate.</a:t>
            </a:r>
            <a:endParaRPr lang="en-US" dirty="0"/>
          </a:p>
        </p:txBody>
      </p:sp>
      <p:sp>
        <p:nvSpPr>
          <p:cNvPr id="4" name="Slide Number Placeholder 3"/>
          <p:cNvSpPr>
            <a:spLocks noGrp="1"/>
          </p:cNvSpPr>
          <p:nvPr>
            <p:ph type="sldNum" sz="quarter" idx="10"/>
          </p:nvPr>
        </p:nvSpPr>
        <p:spPr/>
        <p:txBody>
          <a:bodyPr/>
          <a:lstStyle/>
          <a:p>
            <a:fld id="{15C81E69-F696-3B4D-A750-B738A8881448}" type="slidenum">
              <a:rPr lang="en-US" smtClean="0"/>
              <a:t>15</a:t>
            </a:fld>
            <a:endParaRPr lang="en-US"/>
          </a:p>
        </p:txBody>
      </p:sp>
    </p:spTree>
    <p:extLst>
      <p:ext uri="{BB962C8B-B14F-4D97-AF65-F5344CB8AC3E}">
        <p14:creationId xmlns:p14="http://schemas.microsoft.com/office/powerpoint/2010/main" val="15070875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Identity provision ensures that records can be traced back to any originator of the record.</a:t>
            </a:r>
          </a:p>
          <a:p>
            <a:pPr marL="171450" indent="-171450">
              <a:buFont typeface="Arial" panose="020B0604020202020204" pitchFamily="34" charset="0"/>
              <a:buChar char="•"/>
            </a:pPr>
            <a:r>
              <a:rPr lang="en-US" dirty="0"/>
              <a:t>Authentication algorithms like that of bitcoin reward the mining node that solves the mathematical problem first by awarding it bitcoins, and all transaction fees for the transactions to be posted in the next block of the chain.</a:t>
            </a:r>
          </a:p>
          <a:p>
            <a:pPr marL="171450" indent="-171450">
              <a:buFont typeface="Arial" panose="020B0604020202020204" pitchFamily="34" charset="0"/>
              <a:buChar char="•"/>
            </a:pPr>
            <a:r>
              <a:rPr lang="en-US" dirty="0"/>
              <a:t>Research has proven that to hack blockchain, a hacker would require at least 51% of the network’s computational power to stand a chance of successfully hacking the network.</a:t>
            </a:r>
          </a:p>
        </p:txBody>
      </p:sp>
      <p:sp>
        <p:nvSpPr>
          <p:cNvPr id="4" name="Slide Number Placeholder 3"/>
          <p:cNvSpPr>
            <a:spLocks noGrp="1"/>
          </p:cNvSpPr>
          <p:nvPr>
            <p:ph type="sldNum" sz="quarter" idx="10"/>
          </p:nvPr>
        </p:nvSpPr>
        <p:spPr/>
        <p:txBody>
          <a:bodyPr/>
          <a:lstStyle/>
          <a:p>
            <a:fld id="{15C81E69-F696-3B4D-A750-B738A8881448}" type="slidenum">
              <a:rPr lang="en-US" smtClean="0"/>
              <a:t>16</a:t>
            </a:fld>
            <a:endParaRPr lang="en-US"/>
          </a:p>
        </p:txBody>
      </p:sp>
    </p:spTree>
    <p:extLst>
      <p:ext uri="{BB962C8B-B14F-4D97-AF65-F5344CB8AC3E}">
        <p14:creationId xmlns:p14="http://schemas.microsoft.com/office/powerpoint/2010/main" val="37211103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Are blockchains whose data and network participation is restricted or permissioned. However, even with the restricted or permissioned access, the network still requires consensus to be reached for the distributed ledger or blockchain to be updated.</a:t>
            </a:r>
          </a:p>
        </p:txBody>
      </p:sp>
      <p:sp>
        <p:nvSpPr>
          <p:cNvPr id="4" name="Slide Number Placeholder 3"/>
          <p:cNvSpPr>
            <a:spLocks noGrp="1"/>
          </p:cNvSpPr>
          <p:nvPr>
            <p:ph type="sldNum" sz="quarter" idx="10"/>
          </p:nvPr>
        </p:nvSpPr>
        <p:spPr/>
        <p:txBody>
          <a:bodyPr/>
          <a:lstStyle/>
          <a:p>
            <a:fld id="{15C81E69-F696-3B4D-A750-B738A8881448}" type="slidenum">
              <a:rPr lang="en-US" smtClean="0"/>
              <a:t>17</a:t>
            </a:fld>
            <a:endParaRPr lang="en-US"/>
          </a:p>
        </p:txBody>
      </p:sp>
    </p:spTree>
    <p:extLst>
      <p:ext uri="{BB962C8B-B14F-4D97-AF65-F5344CB8AC3E}">
        <p14:creationId xmlns:p14="http://schemas.microsoft.com/office/powerpoint/2010/main" val="9974880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By </a:t>
            </a:r>
            <a:r>
              <a:rPr lang="en-US" dirty="0" err="1"/>
              <a:t>permissioning</a:t>
            </a:r>
            <a:r>
              <a:rPr lang="en-US" dirty="0"/>
              <a:t>, network participants are known and given identities that allow them to access the network.</a:t>
            </a:r>
          </a:p>
          <a:p>
            <a:pPr marL="171450" indent="-171450">
              <a:buFont typeface="Arial" panose="020B0604020202020204" pitchFamily="34" charset="0"/>
              <a:buChar char="•"/>
            </a:pPr>
            <a:r>
              <a:rPr lang="en-US" dirty="0"/>
              <a:t>Allocated identity defines how much each participant can access on the network. This ensures privacy is enforced where necessary.</a:t>
            </a:r>
          </a:p>
          <a:p>
            <a:pPr marL="171450" indent="-171450">
              <a:buFont typeface="Arial" panose="020B0604020202020204" pitchFamily="34" charset="0"/>
              <a:buChar char="•"/>
            </a:pPr>
            <a:r>
              <a:rPr lang="en-US" dirty="0"/>
              <a:t>Network peers are identified and elevated with admin rights allowing them authenticate transactions and reach consensus without needing to solve a mathematical problem.</a:t>
            </a:r>
          </a:p>
        </p:txBody>
      </p:sp>
      <p:sp>
        <p:nvSpPr>
          <p:cNvPr id="4" name="Slide Number Placeholder 3"/>
          <p:cNvSpPr>
            <a:spLocks noGrp="1"/>
          </p:cNvSpPr>
          <p:nvPr>
            <p:ph type="sldNum" sz="quarter" idx="10"/>
          </p:nvPr>
        </p:nvSpPr>
        <p:spPr/>
        <p:txBody>
          <a:bodyPr/>
          <a:lstStyle/>
          <a:p>
            <a:fld id="{15C81E69-F696-3B4D-A750-B738A8881448}" type="slidenum">
              <a:rPr lang="en-US" smtClean="0"/>
              <a:t>18</a:t>
            </a:fld>
            <a:endParaRPr lang="en-US"/>
          </a:p>
        </p:txBody>
      </p:sp>
    </p:spTree>
    <p:extLst>
      <p:ext uri="{BB962C8B-B14F-4D97-AF65-F5344CB8AC3E}">
        <p14:creationId xmlns:p14="http://schemas.microsoft.com/office/powerpoint/2010/main" val="30321746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Examples of private blockchain software vendors</a:t>
            </a:r>
          </a:p>
          <a:p>
            <a:pPr marL="171450" indent="-171450">
              <a:buFont typeface="Arial" panose="020B0604020202020204" pitchFamily="34" charset="0"/>
              <a:buChar char="•"/>
            </a:pPr>
            <a:r>
              <a:rPr lang="en-US" dirty="0"/>
              <a:t>Hyperledger initially developed by IBM and open sourced. Currently managed by The Linux Foundation</a:t>
            </a:r>
          </a:p>
          <a:p>
            <a:pPr marL="171450" indent="-171450">
              <a:buFont typeface="Arial" panose="020B0604020202020204" pitchFamily="34" charset="0"/>
              <a:buChar char="•"/>
            </a:pPr>
            <a:r>
              <a:rPr lang="en-US" dirty="0"/>
              <a:t>Quorum initially developed by JP Morgan and open sourced</a:t>
            </a:r>
          </a:p>
        </p:txBody>
      </p:sp>
      <p:sp>
        <p:nvSpPr>
          <p:cNvPr id="4" name="Slide Number Placeholder 3"/>
          <p:cNvSpPr>
            <a:spLocks noGrp="1"/>
          </p:cNvSpPr>
          <p:nvPr>
            <p:ph type="sldNum" sz="quarter" idx="10"/>
          </p:nvPr>
        </p:nvSpPr>
        <p:spPr/>
        <p:txBody>
          <a:bodyPr/>
          <a:lstStyle/>
          <a:p>
            <a:fld id="{15C81E69-F696-3B4D-A750-B738A8881448}" type="slidenum">
              <a:rPr lang="en-US" smtClean="0"/>
              <a:t>19</a:t>
            </a:fld>
            <a:endParaRPr lang="en-US"/>
          </a:p>
        </p:txBody>
      </p:sp>
    </p:spTree>
    <p:extLst>
      <p:ext uri="{BB962C8B-B14F-4D97-AF65-F5344CB8AC3E}">
        <p14:creationId xmlns:p14="http://schemas.microsoft.com/office/powerpoint/2010/main" val="3143304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will be talking about blockchain. It’s an emerging technology and that makes it interesting in the context of data engineering because as a data engineer, keeping tabs with new technology is a fundamental expectation of any data engineer. For many of us, when we hear the word blockchain, we quickly imagine </a:t>
            </a:r>
            <a:r>
              <a:rPr lang="en-US" dirty="0" err="1"/>
              <a:t>bitcon</a:t>
            </a:r>
            <a:r>
              <a:rPr lang="en-US" dirty="0"/>
              <a:t>! So what is blockchain?</a:t>
            </a:r>
          </a:p>
        </p:txBody>
      </p:sp>
      <p:sp>
        <p:nvSpPr>
          <p:cNvPr id="4" name="Slide Number Placeholder 3"/>
          <p:cNvSpPr>
            <a:spLocks noGrp="1"/>
          </p:cNvSpPr>
          <p:nvPr>
            <p:ph type="sldNum" sz="quarter" idx="10"/>
          </p:nvPr>
        </p:nvSpPr>
        <p:spPr/>
        <p:txBody>
          <a:bodyPr/>
          <a:lstStyle/>
          <a:p>
            <a:fld id="{15C81E69-F696-3B4D-A750-B738A8881448}" type="slidenum">
              <a:rPr lang="en-US" smtClean="0"/>
              <a:t>2</a:t>
            </a:fld>
            <a:endParaRPr lang="en-US"/>
          </a:p>
        </p:txBody>
      </p:sp>
    </p:spTree>
    <p:extLst>
      <p:ext uri="{BB962C8B-B14F-4D97-AF65-F5344CB8AC3E}">
        <p14:creationId xmlns:p14="http://schemas.microsoft.com/office/powerpoint/2010/main" val="11212852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Examples of public blockchains</a:t>
            </a:r>
          </a:p>
          <a:p>
            <a:pPr marL="171450" indent="-171450">
              <a:buFont typeface="Arial" panose="020B0604020202020204" pitchFamily="34" charset="0"/>
              <a:buChar char="•"/>
            </a:pPr>
            <a:r>
              <a:rPr lang="en-US" dirty="0"/>
              <a:t>Bitcoin Cash, a fork of bitcoin and developed to allow a lot more coins to be released compared to Bitcoin</a:t>
            </a:r>
          </a:p>
        </p:txBody>
      </p:sp>
      <p:sp>
        <p:nvSpPr>
          <p:cNvPr id="4" name="Slide Number Placeholder 3"/>
          <p:cNvSpPr>
            <a:spLocks noGrp="1"/>
          </p:cNvSpPr>
          <p:nvPr>
            <p:ph type="sldNum" sz="quarter" idx="10"/>
          </p:nvPr>
        </p:nvSpPr>
        <p:spPr/>
        <p:txBody>
          <a:bodyPr/>
          <a:lstStyle/>
          <a:p>
            <a:fld id="{15C81E69-F696-3B4D-A750-B738A8881448}" type="slidenum">
              <a:rPr lang="en-US" smtClean="0"/>
              <a:t>20</a:t>
            </a:fld>
            <a:endParaRPr lang="en-US"/>
          </a:p>
        </p:txBody>
      </p:sp>
    </p:spTree>
    <p:extLst>
      <p:ext uri="{BB962C8B-B14F-4D97-AF65-F5344CB8AC3E}">
        <p14:creationId xmlns:p14="http://schemas.microsoft.com/office/powerpoint/2010/main" val="16528778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Examples of application of blockchain both in test case and already in production use</a:t>
            </a:r>
          </a:p>
        </p:txBody>
      </p:sp>
      <p:sp>
        <p:nvSpPr>
          <p:cNvPr id="4" name="Slide Number Placeholder 3"/>
          <p:cNvSpPr>
            <a:spLocks noGrp="1"/>
          </p:cNvSpPr>
          <p:nvPr>
            <p:ph type="sldNum" sz="quarter" idx="10"/>
          </p:nvPr>
        </p:nvSpPr>
        <p:spPr/>
        <p:txBody>
          <a:bodyPr/>
          <a:lstStyle/>
          <a:p>
            <a:fld id="{15C81E69-F696-3B4D-A750-B738A8881448}" type="slidenum">
              <a:rPr lang="en-US" smtClean="0"/>
              <a:t>21</a:t>
            </a:fld>
            <a:endParaRPr lang="en-US"/>
          </a:p>
        </p:txBody>
      </p:sp>
    </p:spTree>
    <p:extLst>
      <p:ext uri="{BB962C8B-B14F-4D97-AF65-F5344CB8AC3E}">
        <p14:creationId xmlns:p14="http://schemas.microsoft.com/office/powerpoint/2010/main" val="17101278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Examples of application of blockchain both in test case and already in production use</a:t>
            </a:r>
          </a:p>
        </p:txBody>
      </p:sp>
      <p:sp>
        <p:nvSpPr>
          <p:cNvPr id="4" name="Slide Number Placeholder 3"/>
          <p:cNvSpPr>
            <a:spLocks noGrp="1"/>
          </p:cNvSpPr>
          <p:nvPr>
            <p:ph type="sldNum" sz="quarter" idx="10"/>
          </p:nvPr>
        </p:nvSpPr>
        <p:spPr/>
        <p:txBody>
          <a:bodyPr/>
          <a:lstStyle/>
          <a:p>
            <a:fld id="{15C81E69-F696-3B4D-A750-B738A8881448}" type="slidenum">
              <a:rPr lang="en-US" smtClean="0"/>
              <a:t>22</a:t>
            </a:fld>
            <a:endParaRPr lang="en-US"/>
          </a:p>
        </p:txBody>
      </p:sp>
    </p:spTree>
    <p:extLst>
      <p:ext uri="{BB962C8B-B14F-4D97-AF65-F5344CB8AC3E}">
        <p14:creationId xmlns:p14="http://schemas.microsoft.com/office/powerpoint/2010/main" val="2561134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the way you look at a cars and specific manufacturer relationships, you can say for instance that every Toyota is car but not all cars are Toyotas. Same is true of </a:t>
            </a:r>
            <a:r>
              <a:rPr lang="en-US" dirty="0" err="1"/>
              <a:t>blockchaina</a:t>
            </a:r>
            <a:r>
              <a:rPr lang="en-US" dirty="0"/>
              <a:t> </a:t>
            </a:r>
            <a:r>
              <a:rPr lang="en-US" dirty="0" err="1"/>
              <a:t>nd</a:t>
            </a:r>
            <a:r>
              <a:rPr lang="en-US" dirty="0"/>
              <a:t> crypto currencies such as Bitcoin, Corda, </a:t>
            </a:r>
            <a:r>
              <a:rPr lang="en-US" dirty="0" err="1"/>
              <a:t>Etheruem</a:t>
            </a:r>
            <a:r>
              <a:rPr lang="en-US" dirty="0"/>
              <a:t>, </a:t>
            </a:r>
            <a:r>
              <a:rPr lang="en-US" dirty="0" err="1"/>
              <a:t>etc</a:t>
            </a:r>
            <a:endParaRPr lang="en-US" dirty="0"/>
          </a:p>
        </p:txBody>
      </p:sp>
      <p:sp>
        <p:nvSpPr>
          <p:cNvPr id="4" name="Slide Number Placeholder 3"/>
          <p:cNvSpPr>
            <a:spLocks noGrp="1"/>
          </p:cNvSpPr>
          <p:nvPr>
            <p:ph type="sldNum" sz="quarter" idx="10"/>
          </p:nvPr>
        </p:nvSpPr>
        <p:spPr/>
        <p:txBody>
          <a:bodyPr/>
          <a:lstStyle/>
          <a:p>
            <a:fld id="{15C81E69-F696-3B4D-A750-B738A8881448}" type="slidenum">
              <a:rPr lang="en-US" smtClean="0"/>
              <a:t>3</a:t>
            </a:fld>
            <a:endParaRPr lang="en-US"/>
          </a:p>
        </p:txBody>
      </p:sp>
    </p:spTree>
    <p:extLst>
      <p:ext uri="{BB962C8B-B14F-4D97-AF65-F5344CB8AC3E}">
        <p14:creationId xmlns:p14="http://schemas.microsoft.com/office/powerpoint/2010/main" val="1824344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Literally, blockchain is two or more blocks of data immutably joined together to make a chain.</a:t>
            </a:r>
          </a:p>
        </p:txBody>
      </p:sp>
      <p:sp>
        <p:nvSpPr>
          <p:cNvPr id="4" name="Slide Number Placeholder 3"/>
          <p:cNvSpPr>
            <a:spLocks noGrp="1"/>
          </p:cNvSpPr>
          <p:nvPr>
            <p:ph type="sldNum" sz="quarter" idx="10"/>
          </p:nvPr>
        </p:nvSpPr>
        <p:spPr/>
        <p:txBody>
          <a:bodyPr/>
          <a:lstStyle/>
          <a:p>
            <a:fld id="{15C81E69-F696-3B4D-A750-B738A8881448}" type="slidenum">
              <a:rPr lang="en-US" smtClean="0"/>
              <a:t>4</a:t>
            </a:fld>
            <a:endParaRPr lang="en-US"/>
          </a:p>
        </p:txBody>
      </p:sp>
    </p:spTree>
    <p:extLst>
      <p:ext uri="{BB962C8B-B14F-4D97-AF65-F5344CB8AC3E}">
        <p14:creationId xmlns:p14="http://schemas.microsoft.com/office/powerpoint/2010/main" val="24616166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recent transactions are contained in the distributed ledger.</a:t>
            </a:r>
          </a:p>
          <a:p>
            <a:r>
              <a:rPr lang="en-US" dirty="0"/>
              <a:t>Historical data is contained in the blockchain.</a:t>
            </a:r>
          </a:p>
        </p:txBody>
      </p:sp>
      <p:sp>
        <p:nvSpPr>
          <p:cNvPr id="4" name="Slide Number Placeholder 3"/>
          <p:cNvSpPr>
            <a:spLocks noGrp="1"/>
          </p:cNvSpPr>
          <p:nvPr>
            <p:ph type="sldNum" sz="quarter" idx="10"/>
          </p:nvPr>
        </p:nvSpPr>
        <p:spPr/>
        <p:txBody>
          <a:bodyPr/>
          <a:lstStyle/>
          <a:p>
            <a:fld id="{15C81E69-F696-3B4D-A750-B738A8881448}" type="slidenum">
              <a:rPr lang="en-US" smtClean="0"/>
              <a:t>5</a:t>
            </a:fld>
            <a:endParaRPr lang="en-US"/>
          </a:p>
        </p:txBody>
      </p:sp>
    </p:spTree>
    <p:extLst>
      <p:ext uri="{BB962C8B-B14F-4D97-AF65-F5344CB8AC3E}">
        <p14:creationId xmlns:p14="http://schemas.microsoft.com/office/powerpoint/2010/main" val="1172157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5C81E69-F696-3B4D-A750-B738A8881448}" type="slidenum">
              <a:rPr lang="en-US" smtClean="0"/>
              <a:t>6</a:t>
            </a:fld>
            <a:endParaRPr lang="en-US"/>
          </a:p>
        </p:txBody>
      </p:sp>
    </p:spTree>
    <p:extLst>
      <p:ext uri="{BB962C8B-B14F-4D97-AF65-F5344CB8AC3E}">
        <p14:creationId xmlns:p14="http://schemas.microsoft.com/office/powerpoint/2010/main" val="543299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Are program code written in any supported programming language such as </a:t>
            </a:r>
            <a:r>
              <a:rPr lang="en-US" dirty="0" err="1"/>
              <a:t>javascript</a:t>
            </a:r>
            <a:r>
              <a:rPr lang="en-US" dirty="0"/>
              <a:t>, java, python, </a:t>
            </a:r>
            <a:r>
              <a:rPr lang="en-US" dirty="0" err="1"/>
              <a:t>etc</a:t>
            </a:r>
            <a:r>
              <a:rPr lang="en-US" dirty="0"/>
              <a:t> that govern the terms of participating in a blockchain network. </a:t>
            </a:r>
          </a:p>
        </p:txBody>
      </p:sp>
      <p:sp>
        <p:nvSpPr>
          <p:cNvPr id="4" name="Slide Number Placeholder 3"/>
          <p:cNvSpPr>
            <a:spLocks noGrp="1"/>
          </p:cNvSpPr>
          <p:nvPr>
            <p:ph type="sldNum" sz="quarter" idx="10"/>
          </p:nvPr>
        </p:nvSpPr>
        <p:spPr/>
        <p:txBody>
          <a:bodyPr/>
          <a:lstStyle/>
          <a:p>
            <a:fld id="{15C81E69-F696-3B4D-A750-B738A8881448}" type="slidenum">
              <a:rPr lang="en-US" smtClean="0"/>
              <a:t>7</a:t>
            </a:fld>
            <a:endParaRPr lang="en-US"/>
          </a:p>
        </p:txBody>
      </p:sp>
    </p:spTree>
    <p:extLst>
      <p:ext uri="{BB962C8B-B14F-4D97-AF65-F5344CB8AC3E}">
        <p14:creationId xmlns:p14="http://schemas.microsoft.com/office/powerpoint/2010/main" val="39735118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representation of the most recent state of the blockchain. It’s a collection of transactions that have not been committed yet to the blockchain. Once transactions meet criteria set in the smart contract, then they are posted to the blockchain at the specific defined interval (can be time or volume determined). </a:t>
            </a:r>
          </a:p>
        </p:txBody>
      </p:sp>
      <p:sp>
        <p:nvSpPr>
          <p:cNvPr id="4" name="Slide Number Placeholder 3"/>
          <p:cNvSpPr>
            <a:spLocks noGrp="1"/>
          </p:cNvSpPr>
          <p:nvPr>
            <p:ph type="sldNum" sz="quarter" idx="10"/>
          </p:nvPr>
        </p:nvSpPr>
        <p:spPr/>
        <p:txBody>
          <a:bodyPr/>
          <a:lstStyle/>
          <a:p>
            <a:fld id="{15C81E69-F696-3B4D-A750-B738A8881448}" type="slidenum">
              <a:rPr lang="en-US" smtClean="0"/>
              <a:t>8</a:t>
            </a:fld>
            <a:endParaRPr lang="en-US"/>
          </a:p>
        </p:txBody>
      </p:sp>
    </p:spTree>
    <p:extLst>
      <p:ext uri="{BB962C8B-B14F-4D97-AF65-F5344CB8AC3E}">
        <p14:creationId xmlns:p14="http://schemas.microsoft.com/office/powerpoint/2010/main" val="24707123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define permissions of who can access a blockchain network and further defines the roles of each network participant. For a public blockchain, the ACL would be the same for every participant whereas for a private blockchain, it would take many forms, restricting access as much as possible for some network participants.</a:t>
            </a:r>
          </a:p>
        </p:txBody>
      </p:sp>
      <p:sp>
        <p:nvSpPr>
          <p:cNvPr id="4" name="Slide Number Placeholder 3"/>
          <p:cNvSpPr>
            <a:spLocks noGrp="1"/>
          </p:cNvSpPr>
          <p:nvPr>
            <p:ph type="sldNum" sz="quarter" idx="10"/>
          </p:nvPr>
        </p:nvSpPr>
        <p:spPr/>
        <p:txBody>
          <a:bodyPr/>
          <a:lstStyle/>
          <a:p>
            <a:fld id="{15C81E69-F696-3B4D-A750-B738A8881448}" type="slidenum">
              <a:rPr lang="en-US" smtClean="0"/>
              <a:t>9</a:t>
            </a:fld>
            <a:endParaRPr lang="en-US"/>
          </a:p>
        </p:txBody>
      </p:sp>
    </p:spTree>
    <p:extLst>
      <p:ext uri="{BB962C8B-B14F-4D97-AF65-F5344CB8AC3E}">
        <p14:creationId xmlns:p14="http://schemas.microsoft.com/office/powerpoint/2010/main" val="2130742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01E7BF2-4AC4-C64D-A99A-8AC2D32055EE}"/>
              </a:ext>
            </a:extLst>
          </p:cNvPr>
          <p:cNvSpPr/>
          <p:nvPr userDrawn="1"/>
        </p:nvSpPr>
        <p:spPr>
          <a:xfrm>
            <a:off x="-1" y="-3018"/>
            <a:ext cx="9144000" cy="5517389"/>
          </a:xfrm>
          <a:prstGeom prst="rect">
            <a:avLst/>
          </a:prstGeom>
          <a:solidFill>
            <a:srgbClr val="209CE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C25704EF-14E5-3348-AEC9-EC32FD367018}"/>
              </a:ext>
            </a:extLst>
          </p:cNvPr>
          <p:cNvPicPr>
            <a:picLocks noChangeAspect="1"/>
          </p:cNvPicPr>
          <p:nvPr userDrawn="1"/>
        </p:nvPicPr>
        <p:blipFill>
          <a:blip r:embed="rId2"/>
          <a:stretch>
            <a:fillRect/>
          </a:stretch>
        </p:blipFill>
        <p:spPr>
          <a:xfrm>
            <a:off x="6245196" y="5543068"/>
            <a:ext cx="2898803" cy="1266140"/>
          </a:xfrm>
          <a:prstGeom prst="rect">
            <a:avLst/>
          </a:prstGeom>
        </p:spPr>
      </p:pic>
      <p:pic>
        <p:nvPicPr>
          <p:cNvPr id="10" name="Picture 9">
            <a:extLst>
              <a:ext uri="{FF2B5EF4-FFF2-40B4-BE49-F238E27FC236}">
                <a16:creationId xmlns:a16="http://schemas.microsoft.com/office/drawing/2014/main" id="{B2226743-45C9-4949-85B1-0073EAC5A08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326036" y="5561997"/>
            <a:ext cx="2395699" cy="765239"/>
          </a:xfrm>
          <a:prstGeom prst="rect">
            <a:avLst/>
          </a:prstGeom>
        </p:spPr>
      </p:pic>
      <p:pic>
        <p:nvPicPr>
          <p:cNvPr id="12" name="Picture 11">
            <a:extLst>
              <a:ext uri="{FF2B5EF4-FFF2-40B4-BE49-F238E27FC236}">
                <a16:creationId xmlns:a16="http://schemas.microsoft.com/office/drawing/2014/main" id="{712FE535-C5A9-584D-AA01-9F28E844B663}"/>
              </a:ext>
            </a:extLst>
          </p:cNvPr>
          <p:cNvPicPr>
            <a:picLocks noChangeAspect="1"/>
          </p:cNvPicPr>
          <p:nvPr userDrawn="1"/>
        </p:nvPicPr>
        <p:blipFill>
          <a:blip r:embed="rId4"/>
          <a:stretch>
            <a:fillRect/>
          </a:stretch>
        </p:blipFill>
        <p:spPr>
          <a:xfrm>
            <a:off x="20885" y="5514371"/>
            <a:ext cx="781690" cy="1329071"/>
          </a:xfrm>
          <a:prstGeom prst="rect">
            <a:avLst/>
          </a:prstGeom>
        </p:spPr>
      </p:pic>
      <p:sp>
        <p:nvSpPr>
          <p:cNvPr id="23" name="TextBox 22">
            <a:extLst>
              <a:ext uri="{FF2B5EF4-FFF2-40B4-BE49-F238E27FC236}">
                <a16:creationId xmlns:a16="http://schemas.microsoft.com/office/drawing/2014/main" id="{AC9047A5-D18E-3C46-926C-59363AF5AE87}"/>
              </a:ext>
            </a:extLst>
          </p:cNvPr>
          <p:cNvSpPr txBox="1"/>
          <p:nvPr userDrawn="1"/>
        </p:nvSpPr>
        <p:spPr>
          <a:xfrm>
            <a:off x="770265" y="6470654"/>
            <a:ext cx="4439070" cy="338554"/>
          </a:xfrm>
          <a:prstGeom prst="rect">
            <a:avLst/>
          </a:prstGeom>
          <a:noFill/>
        </p:spPr>
        <p:txBody>
          <a:bodyPr wrap="square" rtlCol="0">
            <a:spAutoFit/>
          </a:bodyPr>
          <a:lstStyle/>
          <a:p>
            <a:r>
              <a:rPr lang="en-US" sz="1600" b="1" dirty="0"/>
              <a:t>@</a:t>
            </a:r>
            <a:r>
              <a:rPr lang="en-US" sz="1600" b="1" dirty="0" err="1"/>
              <a:t>pulselabkampala</a:t>
            </a:r>
            <a:r>
              <a:rPr lang="en-US" sz="1600" b="1" dirty="0"/>
              <a:t> @</a:t>
            </a:r>
            <a:r>
              <a:rPr lang="en-US" sz="1600" b="1" dirty="0" err="1"/>
              <a:t>unglobalpulse</a:t>
            </a:r>
            <a:r>
              <a:rPr lang="en-US" sz="1600" b="1" dirty="0"/>
              <a:t> @</a:t>
            </a:r>
            <a:r>
              <a:rPr lang="en-US" sz="1600" b="1" dirty="0" err="1"/>
              <a:t>uninuganda</a:t>
            </a:r>
            <a:endParaRPr lang="en-US" sz="1600" b="1" dirty="0"/>
          </a:p>
        </p:txBody>
      </p:sp>
      <p:sp>
        <p:nvSpPr>
          <p:cNvPr id="24" name="TextBox 23">
            <a:extLst>
              <a:ext uri="{FF2B5EF4-FFF2-40B4-BE49-F238E27FC236}">
                <a16:creationId xmlns:a16="http://schemas.microsoft.com/office/drawing/2014/main" id="{7CCFF9E0-7DBA-C44D-9E8E-682DFB4EEBBC}"/>
              </a:ext>
            </a:extLst>
          </p:cNvPr>
          <p:cNvSpPr txBox="1"/>
          <p:nvPr userDrawn="1"/>
        </p:nvSpPr>
        <p:spPr>
          <a:xfrm>
            <a:off x="5209335" y="6470654"/>
            <a:ext cx="1035861" cy="33855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t>@</a:t>
            </a:r>
            <a:r>
              <a:rPr lang="en-US" sz="1600" b="1" dirty="0" err="1"/>
              <a:t>slabedo</a:t>
            </a:r>
            <a:endParaRPr lang="en-US" sz="1600" b="1" dirty="0"/>
          </a:p>
        </p:txBody>
      </p:sp>
    </p:spTree>
    <p:extLst>
      <p:ext uri="{BB962C8B-B14F-4D97-AF65-F5344CB8AC3E}">
        <p14:creationId xmlns:p14="http://schemas.microsoft.com/office/powerpoint/2010/main" val="4230512201"/>
      </p:ext>
    </p:extLst>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5998523"/>
      </p:ext>
    </p:extLst>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7738239"/>
      </p:ext>
    </p:extLst>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CB58DAB-3950-4D41-BB9C-A5EC146BF9F7}"/>
              </a:ext>
            </a:extLst>
          </p:cNvPr>
          <p:cNvSpPr/>
          <p:nvPr userDrawn="1"/>
        </p:nvSpPr>
        <p:spPr>
          <a:xfrm>
            <a:off x="-1" y="-3018"/>
            <a:ext cx="9144000" cy="5517389"/>
          </a:xfrm>
          <a:prstGeom prst="rect">
            <a:avLst/>
          </a:prstGeom>
          <a:solidFill>
            <a:srgbClr val="209CE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0" name="Picture 19">
            <a:extLst>
              <a:ext uri="{FF2B5EF4-FFF2-40B4-BE49-F238E27FC236}">
                <a16:creationId xmlns:a16="http://schemas.microsoft.com/office/drawing/2014/main" id="{E2A711E6-5613-C44C-A7BA-73E6B4EF0FF2}"/>
              </a:ext>
            </a:extLst>
          </p:cNvPr>
          <p:cNvPicPr>
            <a:picLocks noChangeAspect="1"/>
          </p:cNvPicPr>
          <p:nvPr userDrawn="1"/>
        </p:nvPicPr>
        <p:blipFill>
          <a:blip r:embed="rId5"/>
          <a:stretch>
            <a:fillRect/>
          </a:stretch>
        </p:blipFill>
        <p:spPr>
          <a:xfrm>
            <a:off x="6245196" y="5543068"/>
            <a:ext cx="2898803" cy="1266140"/>
          </a:xfrm>
          <a:prstGeom prst="rect">
            <a:avLst/>
          </a:prstGeom>
        </p:spPr>
      </p:pic>
      <p:pic>
        <p:nvPicPr>
          <p:cNvPr id="21" name="Picture 20">
            <a:extLst>
              <a:ext uri="{FF2B5EF4-FFF2-40B4-BE49-F238E27FC236}">
                <a16:creationId xmlns:a16="http://schemas.microsoft.com/office/drawing/2014/main" id="{9D29981A-9617-2543-AB11-432A38B084E2}"/>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2326036" y="5561997"/>
            <a:ext cx="2395699" cy="765239"/>
          </a:xfrm>
          <a:prstGeom prst="rect">
            <a:avLst/>
          </a:prstGeom>
        </p:spPr>
      </p:pic>
      <p:pic>
        <p:nvPicPr>
          <p:cNvPr id="22" name="Picture 21">
            <a:extLst>
              <a:ext uri="{FF2B5EF4-FFF2-40B4-BE49-F238E27FC236}">
                <a16:creationId xmlns:a16="http://schemas.microsoft.com/office/drawing/2014/main" id="{6B7BD9BB-AD12-6A41-83C4-FC2E47B160A9}"/>
              </a:ext>
            </a:extLst>
          </p:cNvPr>
          <p:cNvPicPr>
            <a:picLocks noChangeAspect="1"/>
          </p:cNvPicPr>
          <p:nvPr userDrawn="1"/>
        </p:nvPicPr>
        <p:blipFill>
          <a:blip r:embed="rId7"/>
          <a:stretch>
            <a:fillRect/>
          </a:stretch>
        </p:blipFill>
        <p:spPr>
          <a:xfrm>
            <a:off x="20885" y="5514371"/>
            <a:ext cx="781690" cy="1329071"/>
          </a:xfrm>
          <a:prstGeom prst="rect">
            <a:avLst/>
          </a:prstGeom>
        </p:spPr>
      </p:pic>
      <p:sp>
        <p:nvSpPr>
          <p:cNvPr id="23" name="TextBox 22">
            <a:extLst>
              <a:ext uri="{FF2B5EF4-FFF2-40B4-BE49-F238E27FC236}">
                <a16:creationId xmlns:a16="http://schemas.microsoft.com/office/drawing/2014/main" id="{5EC24CCB-5358-F949-8B79-BB218973DCE0}"/>
              </a:ext>
            </a:extLst>
          </p:cNvPr>
          <p:cNvSpPr txBox="1"/>
          <p:nvPr userDrawn="1"/>
        </p:nvSpPr>
        <p:spPr>
          <a:xfrm>
            <a:off x="770265" y="6470654"/>
            <a:ext cx="4439070" cy="338554"/>
          </a:xfrm>
          <a:prstGeom prst="rect">
            <a:avLst/>
          </a:prstGeom>
          <a:noFill/>
        </p:spPr>
        <p:txBody>
          <a:bodyPr wrap="square" rtlCol="0">
            <a:spAutoFit/>
          </a:bodyPr>
          <a:lstStyle/>
          <a:p>
            <a:r>
              <a:rPr lang="en-US" sz="1600" b="1" dirty="0"/>
              <a:t>@</a:t>
            </a:r>
            <a:r>
              <a:rPr lang="en-US" sz="1600" b="1" dirty="0" err="1"/>
              <a:t>pulselabkampala</a:t>
            </a:r>
            <a:r>
              <a:rPr lang="en-US" sz="1600" b="1" dirty="0"/>
              <a:t> @</a:t>
            </a:r>
            <a:r>
              <a:rPr lang="en-US" sz="1600" b="1" dirty="0" err="1"/>
              <a:t>unglobalpulse</a:t>
            </a:r>
            <a:r>
              <a:rPr lang="en-US" sz="1600" b="1" dirty="0"/>
              <a:t> @</a:t>
            </a:r>
            <a:r>
              <a:rPr lang="en-US" sz="1600" b="1" dirty="0" err="1"/>
              <a:t>uninuganda</a:t>
            </a:r>
            <a:endParaRPr lang="en-US" sz="1600" b="1" dirty="0"/>
          </a:p>
        </p:txBody>
      </p:sp>
      <p:sp>
        <p:nvSpPr>
          <p:cNvPr id="24" name="TextBox 23">
            <a:extLst>
              <a:ext uri="{FF2B5EF4-FFF2-40B4-BE49-F238E27FC236}">
                <a16:creationId xmlns:a16="http://schemas.microsoft.com/office/drawing/2014/main" id="{81A0F73A-A7D8-F641-8BDE-B51B93BD60C0}"/>
              </a:ext>
            </a:extLst>
          </p:cNvPr>
          <p:cNvSpPr txBox="1"/>
          <p:nvPr userDrawn="1"/>
        </p:nvSpPr>
        <p:spPr>
          <a:xfrm>
            <a:off x="5209335" y="6470654"/>
            <a:ext cx="1035861" cy="338554"/>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1" dirty="0"/>
              <a:t>@</a:t>
            </a:r>
            <a:r>
              <a:rPr lang="en-US" sz="1600" b="1" dirty="0" err="1"/>
              <a:t>slabedo</a:t>
            </a:r>
            <a:endParaRPr lang="en-US" sz="1600" b="1" dirty="0"/>
          </a:p>
        </p:txBody>
      </p:sp>
    </p:spTree>
    <p:extLst>
      <p:ext uri="{BB962C8B-B14F-4D97-AF65-F5344CB8AC3E}">
        <p14:creationId xmlns:p14="http://schemas.microsoft.com/office/powerpoint/2010/main" val="28751038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p:transition spd="slow">
    <p:randomBar dir="vert"/>
  </p:transition>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5517389"/>
          </a:xfrm>
          <a:prstGeom prst="rect">
            <a:avLst/>
          </a:prstGeom>
          <a:solidFill>
            <a:srgbClr val="209CE8"/>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TextBox 4"/>
          <p:cNvSpPr txBox="1"/>
          <p:nvPr/>
        </p:nvSpPr>
        <p:spPr>
          <a:xfrm>
            <a:off x="770759" y="617657"/>
            <a:ext cx="7602481" cy="1200323"/>
          </a:xfrm>
          <a:prstGeom prst="rect">
            <a:avLst/>
          </a:prstGeom>
          <a:noFill/>
        </p:spPr>
        <p:txBody>
          <a:bodyPr wrap="square" lIns="91437" tIns="45717" rIns="91437" bIns="45717" rtlCol="0">
            <a:spAutoFit/>
          </a:bodyPr>
          <a:lstStyle/>
          <a:p>
            <a:pPr algn="ctr"/>
            <a:r>
              <a:rPr lang="en-US" sz="7200" spc="-300" dirty="0">
                <a:solidFill>
                  <a:schemeClr val="bg1"/>
                </a:solidFill>
                <a:latin typeface="Century Gothic"/>
                <a:ea typeface="Arial" charset="0"/>
                <a:cs typeface="Century Gothic"/>
              </a:rPr>
              <a:t>SILAS LABEDO</a:t>
            </a:r>
          </a:p>
        </p:txBody>
      </p:sp>
      <p:sp>
        <p:nvSpPr>
          <p:cNvPr id="8" name="TextBox 7">
            <a:extLst>
              <a:ext uri="{FF2B5EF4-FFF2-40B4-BE49-F238E27FC236}">
                <a16:creationId xmlns:a16="http://schemas.microsoft.com/office/drawing/2014/main" id="{1CE439F1-50E3-8B4F-89A4-70D2999FC834}"/>
              </a:ext>
            </a:extLst>
          </p:cNvPr>
          <p:cNvSpPr txBox="1"/>
          <p:nvPr/>
        </p:nvSpPr>
        <p:spPr>
          <a:xfrm>
            <a:off x="808281" y="2338991"/>
            <a:ext cx="7602481" cy="1938986"/>
          </a:xfrm>
          <a:prstGeom prst="rect">
            <a:avLst/>
          </a:prstGeom>
          <a:noFill/>
        </p:spPr>
        <p:txBody>
          <a:bodyPr wrap="square" lIns="91437" tIns="45717" rIns="91437" bIns="45717" rtlCol="0">
            <a:spAutoFit/>
          </a:bodyPr>
          <a:lstStyle/>
          <a:p>
            <a:pPr algn="ctr"/>
            <a:r>
              <a:rPr lang="en-US" sz="6000" spc="-300" dirty="0">
                <a:solidFill>
                  <a:schemeClr val="bg1"/>
                </a:solidFill>
                <a:latin typeface="Century Gothic"/>
                <a:ea typeface="Arial" charset="0"/>
                <a:cs typeface="Century Gothic"/>
              </a:rPr>
              <a:t>Data Engineer </a:t>
            </a:r>
          </a:p>
          <a:p>
            <a:pPr algn="ctr"/>
            <a:r>
              <a:rPr lang="en-US" sz="6000" spc="-300" dirty="0">
                <a:solidFill>
                  <a:schemeClr val="bg1"/>
                </a:solidFill>
                <a:latin typeface="Century Gothic"/>
                <a:ea typeface="Arial" charset="0"/>
                <a:cs typeface="Century Gothic"/>
              </a:rPr>
              <a:t>PULSE LAB KAMPALA</a:t>
            </a:r>
          </a:p>
        </p:txBody>
      </p:sp>
    </p:spTree>
    <p:extLst>
      <p:ext uri="{BB962C8B-B14F-4D97-AF65-F5344CB8AC3E}">
        <p14:creationId xmlns:p14="http://schemas.microsoft.com/office/powerpoint/2010/main" val="2073969175"/>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1" y="0"/>
            <a:ext cx="9143999" cy="861774"/>
          </a:xfrm>
          <a:prstGeom prst="rect">
            <a:avLst/>
          </a:prstGeom>
          <a:noFill/>
        </p:spPr>
        <p:txBody>
          <a:bodyPr wrap="square" rtlCol="0">
            <a:spAutoFit/>
          </a:bodyPr>
          <a:lstStyle/>
          <a:p>
            <a:pPr algn="ctr"/>
            <a:r>
              <a:rPr lang="en-US" sz="5000" dirty="0">
                <a:solidFill>
                  <a:srgbClr val="FCFFFA"/>
                </a:solidFill>
              </a:rPr>
              <a:t>What constitutes a BLOCKCHAIN?</a:t>
            </a:r>
          </a:p>
        </p:txBody>
      </p:sp>
      <p:sp>
        <p:nvSpPr>
          <p:cNvPr id="3" name="TextBox 2">
            <a:extLst>
              <a:ext uri="{FF2B5EF4-FFF2-40B4-BE49-F238E27FC236}">
                <a16:creationId xmlns:a16="http://schemas.microsoft.com/office/drawing/2014/main" id="{3AAAFC5A-86E0-1C4D-AFC1-589FCE4CE30E}"/>
              </a:ext>
            </a:extLst>
          </p:cNvPr>
          <p:cNvSpPr txBox="1"/>
          <p:nvPr/>
        </p:nvSpPr>
        <p:spPr>
          <a:xfrm>
            <a:off x="2" y="861774"/>
            <a:ext cx="9143998" cy="707886"/>
          </a:xfrm>
          <a:prstGeom prst="rect">
            <a:avLst/>
          </a:prstGeom>
          <a:noFill/>
        </p:spPr>
        <p:txBody>
          <a:bodyPr wrap="square" rtlCol="0">
            <a:spAutoFit/>
          </a:bodyPr>
          <a:lstStyle/>
          <a:p>
            <a:pPr algn="ctr"/>
            <a:r>
              <a:rPr lang="en-US" sz="4000" dirty="0">
                <a:solidFill>
                  <a:schemeClr val="bg1">
                    <a:lumMod val="85000"/>
                  </a:schemeClr>
                </a:solidFill>
              </a:rPr>
              <a:t>Consensus</a:t>
            </a:r>
          </a:p>
        </p:txBody>
      </p:sp>
      <p:sp>
        <p:nvSpPr>
          <p:cNvPr id="4" name="TextBox 3">
            <a:extLst>
              <a:ext uri="{FF2B5EF4-FFF2-40B4-BE49-F238E27FC236}">
                <a16:creationId xmlns:a16="http://schemas.microsoft.com/office/drawing/2014/main" id="{2A516BA3-A236-4749-B861-60B751E209C0}"/>
              </a:ext>
            </a:extLst>
          </p:cNvPr>
          <p:cNvSpPr txBox="1"/>
          <p:nvPr/>
        </p:nvSpPr>
        <p:spPr>
          <a:xfrm>
            <a:off x="-2" y="861774"/>
            <a:ext cx="9144001" cy="5996226"/>
          </a:xfrm>
          <a:prstGeom prst="rect">
            <a:avLst/>
          </a:prstGeom>
          <a:blipFill>
            <a:blip r:embed="rId3"/>
            <a:stretch>
              <a:fillRect/>
            </a:stretch>
          </a:blipFill>
        </p:spPr>
        <p:txBody>
          <a:bodyPr wrap="square" rtlCol="0">
            <a:noAutofit/>
          </a:bodyPr>
          <a:lstStyle>
            <a:defPPr>
              <a:defRPr lang="en-US"/>
            </a:defPPr>
            <a:lvl1pPr algn="ctr">
              <a:defRPr sz="4000">
                <a:solidFill>
                  <a:schemeClr val="bg1">
                    <a:lumMod val="85000"/>
                  </a:schemeClr>
                </a:solidFill>
              </a:defRPr>
            </a:lvl1pPr>
          </a:lstStyle>
          <a:p>
            <a:endParaRPr lang="en-US" sz="2500" dirty="0"/>
          </a:p>
        </p:txBody>
      </p:sp>
    </p:spTree>
    <p:extLst>
      <p:ext uri="{BB962C8B-B14F-4D97-AF65-F5344CB8AC3E}">
        <p14:creationId xmlns:p14="http://schemas.microsoft.com/office/powerpoint/2010/main" val="68131160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1045029"/>
            <a:ext cx="9143999" cy="861774"/>
          </a:xfrm>
          <a:prstGeom prst="rect">
            <a:avLst/>
          </a:prstGeom>
          <a:noFill/>
        </p:spPr>
        <p:txBody>
          <a:bodyPr wrap="square" rtlCol="0">
            <a:spAutoFit/>
          </a:bodyPr>
          <a:lstStyle/>
          <a:p>
            <a:pPr algn="ctr"/>
            <a:r>
              <a:rPr lang="en-US" sz="5000" dirty="0">
                <a:solidFill>
                  <a:srgbClr val="FFFFFF"/>
                </a:solidFill>
              </a:rPr>
              <a:t>BLOCKCHAIN CATEGORIZATION</a:t>
            </a:r>
          </a:p>
        </p:txBody>
      </p:sp>
      <p:sp>
        <p:nvSpPr>
          <p:cNvPr id="3" name="TextBox 2">
            <a:extLst>
              <a:ext uri="{FF2B5EF4-FFF2-40B4-BE49-F238E27FC236}">
                <a16:creationId xmlns:a16="http://schemas.microsoft.com/office/drawing/2014/main" id="{3AAAFC5A-86E0-1C4D-AFC1-589FCE4CE30E}"/>
              </a:ext>
            </a:extLst>
          </p:cNvPr>
          <p:cNvSpPr txBox="1"/>
          <p:nvPr/>
        </p:nvSpPr>
        <p:spPr>
          <a:xfrm>
            <a:off x="1" y="2939143"/>
            <a:ext cx="9143998" cy="707886"/>
          </a:xfrm>
          <a:prstGeom prst="rect">
            <a:avLst/>
          </a:prstGeom>
          <a:noFill/>
        </p:spPr>
        <p:txBody>
          <a:bodyPr wrap="square" rtlCol="0">
            <a:spAutoFit/>
          </a:bodyPr>
          <a:lstStyle/>
          <a:p>
            <a:pPr algn="ctr"/>
            <a:r>
              <a:rPr lang="en-US" sz="4000" dirty="0">
                <a:solidFill>
                  <a:schemeClr val="bg1">
                    <a:lumMod val="85000"/>
                  </a:schemeClr>
                </a:solidFill>
              </a:rPr>
              <a:t>Public vs Private</a:t>
            </a:r>
          </a:p>
        </p:txBody>
      </p:sp>
    </p:spTree>
    <p:extLst>
      <p:ext uri="{BB962C8B-B14F-4D97-AF65-F5344CB8AC3E}">
        <p14:creationId xmlns:p14="http://schemas.microsoft.com/office/powerpoint/2010/main" val="147478751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edge">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1045029"/>
            <a:ext cx="9143999" cy="861774"/>
          </a:xfrm>
          <a:prstGeom prst="rect">
            <a:avLst/>
          </a:prstGeom>
          <a:noFill/>
        </p:spPr>
        <p:txBody>
          <a:bodyPr wrap="square" rtlCol="0">
            <a:spAutoFit/>
          </a:bodyPr>
          <a:lstStyle/>
          <a:p>
            <a:pPr algn="ctr"/>
            <a:r>
              <a:rPr lang="en-US" sz="5000" dirty="0">
                <a:solidFill>
                  <a:srgbClr val="FFFFFF"/>
                </a:solidFill>
              </a:rPr>
              <a:t>BLOCKCHAIN CATEGORIZATION</a:t>
            </a:r>
          </a:p>
        </p:txBody>
      </p:sp>
      <p:sp>
        <p:nvSpPr>
          <p:cNvPr id="3" name="TextBox 2">
            <a:extLst>
              <a:ext uri="{FF2B5EF4-FFF2-40B4-BE49-F238E27FC236}">
                <a16:creationId xmlns:a16="http://schemas.microsoft.com/office/drawing/2014/main" id="{3AAAFC5A-86E0-1C4D-AFC1-589FCE4CE30E}"/>
              </a:ext>
            </a:extLst>
          </p:cNvPr>
          <p:cNvSpPr txBox="1"/>
          <p:nvPr/>
        </p:nvSpPr>
        <p:spPr>
          <a:xfrm>
            <a:off x="1" y="2939143"/>
            <a:ext cx="9143998" cy="707886"/>
          </a:xfrm>
          <a:prstGeom prst="rect">
            <a:avLst/>
          </a:prstGeom>
          <a:noFill/>
        </p:spPr>
        <p:txBody>
          <a:bodyPr wrap="square" rtlCol="0">
            <a:spAutoFit/>
          </a:bodyPr>
          <a:lstStyle/>
          <a:p>
            <a:pPr algn="ctr"/>
            <a:r>
              <a:rPr lang="en-US" sz="4000" dirty="0">
                <a:solidFill>
                  <a:schemeClr val="bg1">
                    <a:lumMod val="85000"/>
                  </a:schemeClr>
                </a:solidFill>
              </a:rPr>
              <a:t>Public Blockchains</a:t>
            </a:r>
          </a:p>
        </p:txBody>
      </p:sp>
    </p:spTree>
    <p:extLst>
      <p:ext uri="{BB962C8B-B14F-4D97-AF65-F5344CB8AC3E}">
        <p14:creationId xmlns:p14="http://schemas.microsoft.com/office/powerpoint/2010/main" val="2341883964"/>
      </p:ext>
    </p:extLst>
  </p:cSld>
  <p:clrMapOvr>
    <a:masterClrMapping/>
  </p:clrMapOvr>
  <p:transition spd="slow">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1" y="457201"/>
            <a:ext cx="9143999" cy="861774"/>
          </a:xfrm>
          <a:prstGeom prst="rect">
            <a:avLst/>
          </a:prstGeom>
          <a:noFill/>
        </p:spPr>
        <p:txBody>
          <a:bodyPr wrap="square" rtlCol="0">
            <a:spAutoFit/>
          </a:bodyPr>
          <a:lstStyle/>
          <a:p>
            <a:pPr algn="ctr"/>
            <a:r>
              <a:rPr lang="en-US" sz="5000" dirty="0">
                <a:solidFill>
                  <a:srgbClr val="FFFFFF"/>
                </a:solidFill>
              </a:rPr>
              <a:t>PUBLIC BLOCKCHAINS</a:t>
            </a:r>
          </a:p>
        </p:txBody>
      </p:sp>
      <p:sp>
        <p:nvSpPr>
          <p:cNvPr id="3" name="TextBox 2">
            <a:extLst>
              <a:ext uri="{FF2B5EF4-FFF2-40B4-BE49-F238E27FC236}">
                <a16:creationId xmlns:a16="http://schemas.microsoft.com/office/drawing/2014/main" id="{3AAAFC5A-86E0-1C4D-AFC1-589FCE4CE30E}"/>
              </a:ext>
            </a:extLst>
          </p:cNvPr>
          <p:cNvSpPr txBox="1"/>
          <p:nvPr/>
        </p:nvSpPr>
        <p:spPr>
          <a:xfrm>
            <a:off x="-1" y="1318975"/>
            <a:ext cx="9144001" cy="707886"/>
          </a:xfrm>
          <a:prstGeom prst="rect">
            <a:avLst/>
          </a:prstGeom>
          <a:noFill/>
        </p:spPr>
        <p:txBody>
          <a:bodyPr wrap="square" rtlCol="0">
            <a:spAutoFit/>
          </a:bodyPr>
          <a:lstStyle/>
          <a:p>
            <a:pPr algn="ctr"/>
            <a:r>
              <a:rPr lang="en-US" sz="4000" dirty="0">
                <a:solidFill>
                  <a:schemeClr val="bg1">
                    <a:lumMod val="85000"/>
                  </a:schemeClr>
                </a:solidFill>
              </a:rPr>
              <a:t>Authentication &amp; Consensus Building</a:t>
            </a:r>
          </a:p>
        </p:txBody>
      </p:sp>
      <p:sp>
        <p:nvSpPr>
          <p:cNvPr id="5" name="TextBox 4">
            <a:extLst>
              <a:ext uri="{FF2B5EF4-FFF2-40B4-BE49-F238E27FC236}">
                <a16:creationId xmlns:a16="http://schemas.microsoft.com/office/drawing/2014/main" id="{30693F49-DC1B-9048-9F64-8DFBFD93097B}"/>
              </a:ext>
            </a:extLst>
          </p:cNvPr>
          <p:cNvSpPr txBox="1"/>
          <p:nvPr/>
        </p:nvSpPr>
        <p:spPr>
          <a:xfrm>
            <a:off x="2" y="4704844"/>
            <a:ext cx="9143998" cy="707886"/>
          </a:xfrm>
          <a:prstGeom prst="rect">
            <a:avLst/>
          </a:prstGeom>
          <a:noFill/>
        </p:spPr>
        <p:txBody>
          <a:bodyPr wrap="square" rtlCol="0">
            <a:spAutoFit/>
          </a:bodyPr>
          <a:lstStyle>
            <a:defPPr>
              <a:defRPr lang="en-US"/>
            </a:defPPr>
            <a:lvl1pPr algn="ctr">
              <a:defRPr sz="4000">
                <a:solidFill>
                  <a:schemeClr val="bg1">
                    <a:lumMod val="85000"/>
                  </a:schemeClr>
                </a:solidFill>
              </a:defRPr>
            </a:lvl1pPr>
          </a:lstStyle>
          <a:p>
            <a:r>
              <a:rPr lang="en-US" sz="2000" dirty="0"/>
              <a:t>Consensus on public blockchains is reached through mining.</a:t>
            </a:r>
          </a:p>
          <a:p>
            <a:r>
              <a:rPr lang="en-US" sz="2000" dirty="0"/>
              <a:t>Bitcoin mining today is conducted on hardware optimized for the bitcoin algorithm</a:t>
            </a:r>
          </a:p>
        </p:txBody>
      </p:sp>
      <p:pic>
        <p:nvPicPr>
          <p:cNvPr id="9" name="Picture 8">
            <a:extLst>
              <a:ext uri="{FF2B5EF4-FFF2-40B4-BE49-F238E27FC236}">
                <a16:creationId xmlns:a16="http://schemas.microsoft.com/office/drawing/2014/main" id="{8E88BAB2-6F0F-DA4D-A886-11C1BFE3E01A}"/>
              </a:ext>
            </a:extLst>
          </p:cNvPr>
          <p:cNvPicPr>
            <a:picLocks noChangeAspect="1"/>
          </p:cNvPicPr>
          <p:nvPr/>
        </p:nvPicPr>
        <p:blipFill>
          <a:blip r:embed="rId3"/>
          <a:stretch>
            <a:fillRect/>
          </a:stretch>
        </p:blipFill>
        <p:spPr>
          <a:xfrm>
            <a:off x="4965699" y="2026861"/>
            <a:ext cx="3490685" cy="2677982"/>
          </a:xfrm>
          <a:prstGeom prst="rect">
            <a:avLst/>
          </a:prstGeom>
        </p:spPr>
      </p:pic>
      <p:pic>
        <p:nvPicPr>
          <p:cNvPr id="10" name="Picture 9">
            <a:extLst>
              <a:ext uri="{FF2B5EF4-FFF2-40B4-BE49-F238E27FC236}">
                <a16:creationId xmlns:a16="http://schemas.microsoft.com/office/drawing/2014/main" id="{027E21BE-EE3E-F64D-96C2-79CD87B277EA}"/>
              </a:ext>
            </a:extLst>
          </p:cNvPr>
          <p:cNvPicPr>
            <a:picLocks noChangeAspect="1"/>
          </p:cNvPicPr>
          <p:nvPr/>
        </p:nvPicPr>
        <p:blipFill>
          <a:blip r:embed="rId4"/>
          <a:stretch>
            <a:fillRect/>
          </a:stretch>
        </p:blipFill>
        <p:spPr>
          <a:xfrm>
            <a:off x="722086" y="2026860"/>
            <a:ext cx="3632200" cy="2677983"/>
          </a:xfrm>
          <a:prstGeom prst="rect">
            <a:avLst/>
          </a:prstGeom>
        </p:spPr>
      </p:pic>
    </p:spTree>
    <p:extLst>
      <p:ext uri="{BB962C8B-B14F-4D97-AF65-F5344CB8AC3E}">
        <p14:creationId xmlns:p14="http://schemas.microsoft.com/office/powerpoint/2010/main" val="139804696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par>
                                <p:cTn id="13" presetID="9"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dissolve">
                                      <p:cBhvr>
                                        <p:cTn id="15" dur="500"/>
                                        <p:tgtEl>
                                          <p:spTgt spid="9"/>
                                        </p:tgtEl>
                                      </p:cBhvr>
                                    </p:animEffect>
                                  </p:childTnLst>
                                </p:cTn>
                              </p:par>
                              <p:par>
                                <p:cTn id="16" presetID="23" presetClass="entr" presetSubtype="16"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p:cTn id="18" dur="500" fill="hold"/>
                                        <p:tgtEl>
                                          <p:spTgt spid="5"/>
                                        </p:tgtEl>
                                        <p:attrNameLst>
                                          <p:attrName>ppt_w</p:attrName>
                                        </p:attrNameLst>
                                      </p:cBhvr>
                                      <p:tavLst>
                                        <p:tav tm="0">
                                          <p:val>
                                            <p:fltVal val="0"/>
                                          </p:val>
                                        </p:tav>
                                        <p:tav tm="100000">
                                          <p:val>
                                            <p:strVal val="#ppt_w"/>
                                          </p:val>
                                        </p:tav>
                                      </p:tavLst>
                                    </p:anim>
                                    <p:anim calcmode="lin" valueType="num">
                                      <p:cBhvr>
                                        <p:cTn id="19" dur="500" fill="hold"/>
                                        <p:tgtEl>
                                          <p:spTgt spid="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1045029"/>
            <a:ext cx="9143999" cy="1631216"/>
          </a:xfrm>
          <a:prstGeom prst="rect">
            <a:avLst/>
          </a:prstGeom>
          <a:noFill/>
        </p:spPr>
        <p:txBody>
          <a:bodyPr wrap="square" rtlCol="0">
            <a:spAutoFit/>
          </a:bodyPr>
          <a:lstStyle/>
          <a:p>
            <a:pPr algn="ctr"/>
            <a:r>
              <a:rPr lang="en-US" sz="5000" dirty="0">
                <a:solidFill>
                  <a:srgbClr val="FCFFFA"/>
                </a:solidFill>
              </a:rPr>
              <a:t>AUTHENTICATION &amp; CONSENSUS ALGORITHMS</a:t>
            </a:r>
          </a:p>
        </p:txBody>
      </p:sp>
      <p:sp>
        <p:nvSpPr>
          <p:cNvPr id="3" name="TextBox 2">
            <a:extLst>
              <a:ext uri="{FF2B5EF4-FFF2-40B4-BE49-F238E27FC236}">
                <a16:creationId xmlns:a16="http://schemas.microsoft.com/office/drawing/2014/main" id="{3AAAFC5A-86E0-1C4D-AFC1-589FCE4CE30E}"/>
              </a:ext>
            </a:extLst>
          </p:cNvPr>
          <p:cNvSpPr txBox="1"/>
          <p:nvPr/>
        </p:nvSpPr>
        <p:spPr>
          <a:xfrm>
            <a:off x="0" y="2698974"/>
            <a:ext cx="9143998" cy="707886"/>
          </a:xfrm>
          <a:prstGeom prst="rect">
            <a:avLst/>
          </a:prstGeom>
          <a:noFill/>
        </p:spPr>
        <p:txBody>
          <a:bodyPr wrap="square" rtlCol="0">
            <a:spAutoFit/>
          </a:bodyPr>
          <a:lstStyle/>
          <a:p>
            <a:pPr algn="ctr"/>
            <a:r>
              <a:rPr lang="en-US" sz="4000" dirty="0" err="1">
                <a:solidFill>
                  <a:schemeClr val="bg1">
                    <a:lumMod val="85000"/>
                  </a:schemeClr>
                </a:solidFill>
              </a:rPr>
              <a:t>PoW</a:t>
            </a:r>
            <a:r>
              <a:rPr lang="en-US" sz="4000" dirty="0">
                <a:solidFill>
                  <a:schemeClr val="bg1">
                    <a:lumMod val="85000"/>
                  </a:schemeClr>
                </a:solidFill>
              </a:rPr>
              <a:t>: Proof of Work</a:t>
            </a:r>
          </a:p>
        </p:txBody>
      </p:sp>
      <p:sp>
        <p:nvSpPr>
          <p:cNvPr id="6" name="TextBox 5">
            <a:extLst>
              <a:ext uri="{FF2B5EF4-FFF2-40B4-BE49-F238E27FC236}">
                <a16:creationId xmlns:a16="http://schemas.microsoft.com/office/drawing/2014/main" id="{35980555-B8BA-A443-9FB7-A09A03A5AA2D}"/>
              </a:ext>
            </a:extLst>
          </p:cNvPr>
          <p:cNvSpPr txBox="1"/>
          <p:nvPr/>
        </p:nvSpPr>
        <p:spPr>
          <a:xfrm>
            <a:off x="0" y="3406860"/>
            <a:ext cx="9143998" cy="707886"/>
          </a:xfrm>
          <a:prstGeom prst="rect">
            <a:avLst/>
          </a:prstGeom>
          <a:noFill/>
        </p:spPr>
        <p:txBody>
          <a:bodyPr wrap="square" rtlCol="0">
            <a:spAutoFit/>
          </a:bodyPr>
          <a:lstStyle/>
          <a:p>
            <a:pPr algn="ctr"/>
            <a:r>
              <a:rPr lang="en-US" sz="4000" dirty="0" err="1">
                <a:solidFill>
                  <a:schemeClr val="bg1">
                    <a:lumMod val="85000"/>
                  </a:schemeClr>
                </a:solidFill>
              </a:rPr>
              <a:t>PoS</a:t>
            </a:r>
            <a:r>
              <a:rPr lang="en-US" sz="4000" dirty="0">
                <a:solidFill>
                  <a:schemeClr val="bg1">
                    <a:lumMod val="85000"/>
                  </a:schemeClr>
                </a:solidFill>
              </a:rPr>
              <a:t>: Proof of Stake</a:t>
            </a:r>
          </a:p>
        </p:txBody>
      </p:sp>
      <p:sp>
        <p:nvSpPr>
          <p:cNvPr id="7" name="TextBox 6">
            <a:extLst>
              <a:ext uri="{FF2B5EF4-FFF2-40B4-BE49-F238E27FC236}">
                <a16:creationId xmlns:a16="http://schemas.microsoft.com/office/drawing/2014/main" id="{E6C327BE-F003-A146-9601-33B1977665D4}"/>
              </a:ext>
            </a:extLst>
          </p:cNvPr>
          <p:cNvSpPr txBox="1"/>
          <p:nvPr/>
        </p:nvSpPr>
        <p:spPr>
          <a:xfrm>
            <a:off x="2" y="4114746"/>
            <a:ext cx="9143998" cy="707886"/>
          </a:xfrm>
          <a:prstGeom prst="rect">
            <a:avLst/>
          </a:prstGeom>
          <a:noFill/>
        </p:spPr>
        <p:txBody>
          <a:bodyPr wrap="square" rtlCol="0">
            <a:spAutoFit/>
          </a:bodyPr>
          <a:lstStyle/>
          <a:p>
            <a:pPr algn="ctr"/>
            <a:r>
              <a:rPr lang="en-US" sz="4000" dirty="0">
                <a:solidFill>
                  <a:schemeClr val="bg1">
                    <a:lumMod val="85000"/>
                  </a:schemeClr>
                </a:solidFill>
              </a:rPr>
              <a:t>OTHER ALGORITHMS</a:t>
            </a:r>
          </a:p>
        </p:txBody>
      </p:sp>
    </p:spTree>
    <p:extLst>
      <p:ext uri="{BB962C8B-B14F-4D97-AF65-F5344CB8AC3E}">
        <p14:creationId xmlns:p14="http://schemas.microsoft.com/office/powerpoint/2010/main" val="15162309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anim calcmode="lin" valueType="num">
                                      <p:cBhvr>
                                        <p:cTn id="16" dur="1000" fill="hold"/>
                                        <p:tgtEl>
                                          <p:spTgt spid="6"/>
                                        </p:tgtEl>
                                        <p:attrNameLst>
                                          <p:attrName>ppt_x</p:attrName>
                                        </p:attrNameLst>
                                      </p:cBhvr>
                                      <p:tavLst>
                                        <p:tav tm="0">
                                          <p:val>
                                            <p:strVal val="#ppt_x"/>
                                          </p:val>
                                        </p:tav>
                                        <p:tav tm="100000">
                                          <p:val>
                                            <p:strVal val="#ppt_x"/>
                                          </p:val>
                                        </p:tav>
                                      </p:tavLst>
                                    </p:anim>
                                    <p:anim calcmode="lin" valueType="num">
                                      <p:cBhvr>
                                        <p:cTn id="17" dur="900" decel="100000" fill="hold"/>
                                        <p:tgtEl>
                                          <p:spTgt spid="6"/>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anim calcmode="lin" valueType="num">
                                      <p:cBhvr>
                                        <p:cTn id="24" dur="1000" fill="hold"/>
                                        <p:tgtEl>
                                          <p:spTgt spid="7"/>
                                        </p:tgtEl>
                                        <p:attrNameLst>
                                          <p:attrName>ppt_x</p:attrName>
                                        </p:attrNameLst>
                                      </p:cBhvr>
                                      <p:tavLst>
                                        <p:tav tm="0">
                                          <p:val>
                                            <p:strVal val="#ppt_x"/>
                                          </p:val>
                                        </p:tav>
                                        <p:tav tm="100000">
                                          <p:val>
                                            <p:strVal val="#ppt_x"/>
                                          </p:val>
                                        </p:tav>
                                      </p:tavLst>
                                    </p:anim>
                                    <p:anim calcmode="lin" valueType="num">
                                      <p:cBhvr>
                                        <p:cTn id="25" dur="900" decel="100000" fill="hold"/>
                                        <p:tgtEl>
                                          <p:spTgt spid="7"/>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1" y="500743"/>
            <a:ext cx="9143999" cy="1631216"/>
          </a:xfrm>
          <a:prstGeom prst="rect">
            <a:avLst/>
          </a:prstGeom>
          <a:noFill/>
        </p:spPr>
        <p:txBody>
          <a:bodyPr wrap="square" rtlCol="0">
            <a:spAutoFit/>
          </a:bodyPr>
          <a:lstStyle/>
          <a:p>
            <a:pPr algn="ctr"/>
            <a:r>
              <a:rPr lang="en-US" sz="5000" dirty="0">
                <a:solidFill>
                  <a:srgbClr val="FCFFFA"/>
                </a:solidFill>
              </a:rPr>
              <a:t>EVOLUTION OF BITCOIN MINING HARDWARE</a:t>
            </a:r>
          </a:p>
        </p:txBody>
      </p:sp>
      <p:sp>
        <p:nvSpPr>
          <p:cNvPr id="3" name="TextBox 2">
            <a:extLst>
              <a:ext uri="{FF2B5EF4-FFF2-40B4-BE49-F238E27FC236}">
                <a16:creationId xmlns:a16="http://schemas.microsoft.com/office/drawing/2014/main" id="{3AAAFC5A-86E0-1C4D-AFC1-589FCE4CE30E}"/>
              </a:ext>
            </a:extLst>
          </p:cNvPr>
          <p:cNvSpPr txBox="1"/>
          <p:nvPr/>
        </p:nvSpPr>
        <p:spPr>
          <a:xfrm>
            <a:off x="762000" y="2131959"/>
            <a:ext cx="7903029" cy="2785378"/>
          </a:xfrm>
          <a:prstGeom prst="rect">
            <a:avLst/>
          </a:prstGeom>
          <a:noFill/>
        </p:spPr>
        <p:txBody>
          <a:bodyPr wrap="square" rtlCol="0">
            <a:spAutoFit/>
          </a:bodyPr>
          <a:lstStyle/>
          <a:p>
            <a:pPr marL="571500" indent="-571500">
              <a:buFont typeface="Arial" panose="020B0604020202020204" pitchFamily="34" charset="0"/>
              <a:buChar char="•"/>
            </a:pPr>
            <a:r>
              <a:rPr lang="en-US" sz="3500" dirty="0">
                <a:solidFill>
                  <a:schemeClr val="bg1">
                    <a:lumMod val="85000"/>
                  </a:schemeClr>
                </a:solidFill>
              </a:rPr>
              <a:t>CPUs – Central Processing Units</a:t>
            </a:r>
          </a:p>
          <a:p>
            <a:pPr marL="571500" indent="-571500">
              <a:buFont typeface="Arial" panose="020B0604020202020204" pitchFamily="34" charset="0"/>
              <a:buChar char="•"/>
            </a:pPr>
            <a:r>
              <a:rPr lang="en-US" sz="3500" dirty="0">
                <a:solidFill>
                  <a:schemeClr val="bg1">
                    <a:lumMod val="85000"/>
                  </a:schemeClr>
                </a:solidFill>
              </a:rPr>
              <a:t>GPUs – Graphics Processing Units</a:t>
            </a:r>
          </a:p>
          <a:p>
            <a:pPr marL="571500" indent="-571500">
              <a:buFont typeface="Arial" panose="020B0604020202020204" pitchFamily="34" charset="0"/>
              <a:buChar char="•"/>
            </a:pPr>
            <a:r>
              <a:rPr lang="en-US" sz="3500" dirty="0">
                <a:solidFill>
                  <a:schemeClr val="bg1">
                    <a:lumMod val="85000"/>
                  </a:schemeClr>
                </a:solidFill>
              </a:rPr>
              <a:t>FPGA – Field Programmable Gate Array</a:t>
            </a:r>
          </a:p>
          <a:p>
            <a:pPr marL="571500" indent="-571500">
              <a:buFont typeface="Arial" panose="020B0604020202020204" pitchFamily="34" charset="0"/>
              <a:buChar char="•"/>
            </a:pPr>
            <a:r>
              <a:rPr lang="en-US" sz="3500" dirty="0">
                <a:solidFill>
                  <a:schemeClr val="bg1">
                    <a:lumMod val="85000"/>
                  </a:schemeClr>
                </a:solidFill>
              </a:rPr>
              <a:t>ASIC Miners - Application Specific Integrated Circuits</a:t>
            </a:r>
          </a:p>
        </p:txBody>
      </p:sp>
    </p:spTree>
    <p:extLst>
      <p:ext uri="{BB962C8B-B14F-4D97-AF65-F5344CB8AC3E}">
        <p14:creationId xmlns:p14="http://schemas.microsoft.com/office/powerpoint/2010/main" val="287707173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2" y="163287"/>
            <a:ext cx="9143999" cy="861774"/>
          </a:xfrm>
          <a:prstGeom prst="rect">
            <a:avLst/>
          </a:prstGeom>
          <a:noFill/>
        </p:spPr>
        <p:txBody>
          <a:bodyPr wrap="square" rtlCol="0">
            <a:spAutoFit/>
          </a:bodyPr>
          <a:lstStyle/>
          <a:p>
            <a:pPr algn="ctr"/>
            <a:r>
              <a:rPr lang="en-US" sz="5000" dirty="0">
                <a:solidFill>
                  <a:srgbClr val="FCFFFA"/>
                </a:solidFill>
              </a:rPr>
              <a:t>REASONS FOR AUTHENTICATION</a:t>
            </a:r>
          </a:p>
        </p:txBody>
      </p:sp>
      <p:sp>
        <p:nvSpPr>
          <p:cNvPr id="3" name="TextBox 2">
            <a:extLst>
              <a:ext uri="{FF2B5EF4-FFF2-40B4-BE49-F238E27FC236}">
                <a16:creationId xmlns:a16="http://schemas.microsoft.com/office/drawing/2014/main" id="{3AAAFC5A-86E0-1C4D-AFC1-589FCE4CE30E}"/>
              </a:ext>
            </a:extLst>
          </p:cNvPr>
          <p:cNvSpPr txBox="1"/>
          <p:nvPr/>
        </p:nvSpPr>
        <p:spPr>
          <a:xfrm>
            <a:off x="761996" y="1048636"/>
            <a:ext cx="7620001" cy="4031873"/>
          </a:xfrm>
          <a:prstGeom prst="rect">
            <a:avLst/>
          </a:prstGeom>
          <a:noFill/>
        </p:spPr>
        <p:txBody>
          <a:bodyPr wrap="square" rtlCol="0">
            <a:spAutoFit/>
          </a:bodyPr>
          <a:lstStyle/>
          <a:p>
            <a:pPr marL="571500" indent="-571500">
              <a:buFont typeface="Arial" panose="020B0604020202020204" pitchFamily="34" charset="0"/>
              <a:buChar char="•"/>
            </a:pPr>
            <a:r>
              <a:rPr lang="en-US" sz="3200" dirty="0">
                <a:solidFill>
                  <a:schemeClr val="bg1">
                    <a:lumMod val="85000"/>
                  </a:schemeClr>
                </a:solidFill>
              </a:rPr>
              <a:t>Provides identity for network participants</a:t>
            </a:r>
          </a:p>
          <a:p>
            <a:pPr marL="571500" indent="-571500">
              <a:buFont typeface="Arial" panose="020B0604020202020204" pitchFamily="34" charset="0"/>
              <a:buChar char="•"/>
            </a:pPr>
            <a:r>
              <a:rPr lang="en-US" sz="3200" dirty="0">
                <a:solidFill>
                  <a:schemeClr val="bg1">
                    <a:lumMod val="85000"/>
                  </a:schemeClr>
                </a:solidFill>
              </a:rPr>
              <a:t>Provides a means of adding currency to the network</a:t>
            </a:r>
          </a:p>
          <a:p>
            <a:pPr marL="571500" indent="-571500">
              <a:buFont typeface="Arial" panose="020B0604020202020204" pitchFamily="34" charset="0"/>
              <a:buChar char="•"/>
            </a:pPr>
            <a:r>
              <a:rPr lang="en-US" sz="3200" dirty="0">
                <a:solidFill>
                  <a:schemeClr val="bg1">
                    <a:lumMod val="85000"/>
                  </a:schemeClr>
                </a:solidFill>
              </a:rPr>
              <a:t>Through mining, the network is able to add blocks to the blockchain</a:t>
            </a:r>
          </a:p>
          <a:p>
            <a:pPr marL="571500" indent="-571500">
              <a:buFont typeface="Arial" panose="020B0604020202020204" pitchFamily="34" charset="0"/>
              <a:buChar char="•"/>
            </a:pPr>
            <a:r>
              <a:rPr lang="en-US" sz="3200" dirty="0">
                <a:solidFill>
                  <a:schemeClr val="bg1">
                    <a:lumMod val="85000"/>
                  </a:schemeClr>
                </a:solidFill>
              </a:rPr>
              <a:t>Secures the network. The more mining nodes present, the more difficult it is to hack network</a:t>
            </a:r>
          </a:p>
        </p:txBody>
      </p:sp>
    </p:spTree>
    <p:extLst>
      <p:ext uri="{BB962C8B-B14F-4D97-AF65-F5344CB8AC3E}">
        <p14:creationId xmlns:p14="http://schemas.microsoft.com/office/powerpoint/2010/main" val="834360300"/>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1045029"/>
            <a:ext cx="9143999" cy="861774"/>
          </a:xfrm>
          <a:prstGeom prst="rect">
            <a:avLst/>
          </a:prstGeom>
          <a:noFill/>
        </p:spPr>
        <p:txBody>
          <a:bodyPr wrap="square" rtlCol="0">
            <a:spAutoFit/>
          </a:bodyPr>
          <a:lstStyle/>
          <a:p>
            <a:pPr algn="ctr"/>
            <a:r>
              <a:rPr lang="en-US" sz="5000" dirty="0">
                <a:solidFill>
                  <a:srgbClr val="FFFFFF"/>
                </a:solidFill>
              </a:rPr>
              <a:t>BLOCKCHAIN CATEGORIZATION</a:t>
            </a:r>
          </a:p>
        </p:txBody>
      </p:sp>
      <p:sp>
        <p:nvSpPr>
          <p:cNvPr id="3" name="TextBox 2">
            <a:extLst>
              <a:ext uri="{FF2B5EF4-FFF2-40B4-BE49-F238E27FC236}">
                <a16:creationId xmlns:a16="http://schemas.microsoft.com/office/drawing/2014/main" id="{3AAAFC5A-86E0-1C4D-AFC1-589FCE4CE30E}"/>
              </a:ext>
            </a:extLst>
          </p:cNvPr>
          <p:cNvSpPr txBox="1"/>
          <p:nvPr/>
        </p:nvSpPr>
        <p:spPr>
          <a:xfrm>
            <a:off x="1" y="2939143"/>
            <a:ext cx="9143998" cy="707886"/>
          </a:xfrm>
          <a:prstGeom prst="rect">
            <a:avLst/>
          </a:prstGeom>
          <a:noFill/>
        </p:spPr>
        <p:txBody>
          <a:bodyPr wrap="square" rtlCol="0">
            <a:spAutoFit/>
          </a:bodyPr>
          <a:lstStyle/>
          <a:p>
            <a:pPr algn="ctr"/>
            <a:r>
              <a:rPr lang="en-US" sz="4000" dirty="0">
                <a:solidFill>
                  <a:schemeClr val="bg1">
                    <a:lumMod val="85000"/>
                  </a:schemeClr>
                </a:solidFill>
              </a:rPr>
              <a:t>Private Blockchains</a:t>
            </a:r>
          </a:p>
        </p:txBody>
      </p:sp>
      <p:sp>
        <p:nvSpPr>
          <p:cNvPr id="4" name="TextBox 3">
            <a:extLst>
              <a:ext uri="{FF2B5EF4-FFF2-40B4-BE49-F238E27FC236}">
                <a16:creationId xmlns:a16="http://schemas.microsoft.com/office/drawing/2014/main" id="{E79B0160-0338-6642-8397-3F144836EB3F}"/>
              </a:ext>
            </a:extLst>
          </p:cNvPr>
          <p:cNvSpPr txBox="1"/>
          <p:nvPr/>
        </p:nvSpPr>
        <p:spPr>
          <a:xfrm>
            <a:off x="2" y="3647029"/>
            <a:ext cx="9143998" cy="707886"/>
          </a:xfrm>
          <a:prstGeom prst="rect">
            <a:avLst/>
          </a:prstGeom>
          <a:noFill/>
        </p:spPr>
        <p:txBody>
          <a:bodyPr wrap="square" rtlCol="0">
            <a:spAutoFit/>
          </a:bodyPr>
          <a:lstStyle/>
          <a:p>
            <a:pPr algn="ctr"/>
            <a:r>
              <a:rPr lang="en-US" sz="4000" dirty="0">
                <a:solidFill>
                  <a:schemeClr val="bg1">
                    <a:lumMod val="85000"/>
                  </a:schemeClr>
                </a:solidFill>
              </a:rPr>
              <a:t>Blockchain for Business</a:t>
            </a:r>
          </a:p>
        </p:txBody>
      </p:sp>
    </p:spTree>
    <p:extLst>
      <p:ext uri="{BB962C8B-B14F-4D97-AF65-F5344CB8AC3E}">
        <p14:creationId xmlns:p14="http://schemas.microsoft.com/office/powerpoint/2010/main" val="40732250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by="(-#ppt_w*2)" calcmode="lin" valueType="num">
                                      <p:cBhvr rctx="PPT">
                                        <p:cTn id="7" dur="125" autoRev="1" fill="hold">
                                          <p:stCondLst>
                                            <p:cond delay="0"/>
                                          </p:stCondLst>
                                        </p:cTn>
                                        <p:tgtEl>
                                          <p:spTgt spid="3"/>
                                        </p:tgtEl>
                                        <p:attrNameLst>
                                          <p:attrName>ppt_w</p:attrName>
                                        </p:attrNameLst>
                                      </p:cBhvr>
                                    </p:anim>
                                    <p:anim by="(#ppt_w*0.50)" calcmode="lin" valueType="num">
                                      <p:cBhvr>
                                        <p:cTn id="8" dur="125" decel="50000" autoRev="1" fill="hold">
                                          <p:stCondLst>
                                            <p:cond delay="0"/>
                                          </p:stCondLst>
                                        </p:cTn>
                                        <p:tgtEl>
                                          <p:spTgt spid="3"/>
                                        </p:tgtEl>
                                        <p:attrNameLst>
                                          <p:attrName>ppt_x</p:attrName>
                                        </p:attrNameLst>
                                      </p:cBhvr>
                                    </p:anim>
                                    <p:anim from="(-#ppt_h/2)" to="(#ppt_y)" calcmode="lin" valueType="num">
                                      <p:cBhvr>
                                        <p:cTn id="9" dur="250" fill="hold">
                                          <p:stCondLst>
                                            <p:cond delay="0"/>
                                          </p:stCondLst>
                                        </p:cTn>
                                        <p:tgtEl>
                                          <p:spTgt spid="3"/>
                                        </p:tgtEl>
                                        <p:attrNameLst>
                                          <p:attrName>ppt_y</p:attrName>
                                        </p:attrNameLst>
                                      </p:cBhvr>
                                    </p:anim>
                                    <p:animRot by="21600000">
                                      <p:cBhvr>
                                        <p:cTn id="10" dur="250" fill="hold">
                                          <p:stCondLst>
                                            <p:cond delay="0"/>
                                          </p:stCondLst>
                                        </p:cTn>
                                        <p:tgtEl>
                                          <p:spTgt spid="3"/>
                                        </p:tgtEl>
                                        <p:attrNameLst>
                                          <p:attrName>r</p:attrName>
                                        </p:attrNameLst>
                                      </p:cBhvr>
                                    </p:animRot>
                                  </p:childTnLst>
                                </p:cTn>
                              </p:par>
                              <p:par>
                                <p:cTn id="11" presetID="38" presetClass="entr" presetSubtype="0" accel="50000" fill="hold" grpId="0" nodeType="withEffect">
                                  <p:stCondLst>
                                    <p:cond delay="0"/>
                                  </p:stCondLst>
                                  <p:iterate type="lt">
                                    <p:tmPct val="50000"/>
                                  </p:iterate>
                                  <p:childTnLst>
                                    <p:set>
                                      <p:cBhvr>
                                        <p:cTn id="12" dur="1" fill="hold">
                                          <p:stCondLst>
                                            <p:cond delay="0"/>
                                          </p:stCondLst>
                                        </p:cTn>
                                        <p:tgtEl>
                                          <p:spTgt spid="4"/>
                                        </p:tgtEl>
                                        <p:attrNameLst>
                                          <p:attrName>style.visibility</p:attrName>
                                        </p:attrNameLst>
                                      </p:cBhvr>
                                      <p:to>
                                        <p:strVal val="visible"/>
                                      </p:to>
                                    </p:set>
                                    <p:set>
                                      <p:cBhvr>
                                        <p:cTn id="13" dur="114" fill="hold">
                                          <p:stCondLst>
                                            <p:cond delay="0"/>
                                          </p:stCondLst>
                                        </p:cTn>
                                        <p:tgtEl>
                                          <p:spTgt spid="4"/>
                                        </p:tgtEl>
                                        <p:attrNameLst>
                                          <p:attrName>style.rotation</p:attrName>
                                        </p:attrNameLst>
                                      </p:cBhvr>
                                      <p:to>
                                        <p:strVal val="-45.0"/>
                                      </p:to>
                                    </p:set>
                                    <p:anim calcmode="lin" valueType="num">
                                      <p:cBhvr>
                                        <p:cTn id="14" dur="114" fill="hold">
                                          <p:stCondLst>
                                            <p:cond delay="114"/>
                                          </p:stCondLst>
                                        </p:cTn>
                                        <p:tgtEl>
                                          <p:spTgt spid="4"/>
                                        </p:tgtEl>
                                        <p:attrNameLst>
                                          <p:attrName>style.rotation</p:attrName>
                                        </p:attrNameLst>
                                      </p:cBhvr>
                                      <p:tavLst>
                                        <p:tav tm="0">
                                          <p:val>
                                            <p:fltVal val="-45"/>
                                          </p:val>
                                        </p:tav>
                                        <p:tav tm="69900">
                                          <p:val>
                                            <p:fltVal val="45"/>
                                          </p:val>
                                        </p:tav>
                                        <p:tav tm="100000">
                                          <p:val>
                                            <p:fltVal val="0"/>
                                          </p:val>
                                        </p:tav>
                                      </p:tavLst>
                                    </p:anim>
                                    <p:anim calcmode="lin" valueType="num">
                                      <p:cBhvr>
                                        <p:cTn id="15" dur="114" fill="hold">
                                          <p:stCondLst>
                                            <p:cond delay="0"/>
                                          </p:stCondLst>
                                        </p:cTn>
                                        <p:tgtEl>
                                          <p:spTgt spid="4"/>
                                        </p:tgtEl>
                                        <p:attrNameLst>
                                          <p:attrName>ppt_y</p:attrName>
                                        </p:attrNameLst>
                                      </p:cBhvr>
                                      <p:tavLst>
                                        <p:tav tm="0">
                                          <p:val>
                                            <p:strVal val="#ppt_y-1"/>
                                          </p:val>
                                        </p:tav>
                                        <p:tav tm="100000">
                                          <p:val>
                                            <p:strVal val="#ppt_y-(0.354*#ppt_w-0.172*#ppt_h)"/>
                                          </p:val>
                                        </p:tav>
                                      </p:tavLst>
                                    </p:anim>
                                    <p:anim calcmode="lin" valueType="num">
                                      <p:cBhvr>
                                        <p:cTn id="16" dur="39" decel="50000" autoRev="1" fill="hold">
                                          <p:stCondLst>
                                            <p:cond delay="114"/>
                                          </p:stCondLst>
                                        </p:cTn>
                                        <p:tgtEl>
                                          <p:spTgt spid="4"/>
                                        </p:tgtEl>
                                        <p:attrNameLst>
                                          <p:attrName>ppt_y</p:attrName>
                                        </p:attrNameLst>
                                      </p:cBhvr>
                                      <p:tavLst>
                                        <p:tav tm="0">
                                          <p:val>
                                            <p:strVal val="#ppt_y-(0.354*#ppt_w-0.172*#ppt_h)"/>
                                          </p:val>
                                        </p:tav>
                                        <p:tav tm="100000">
                                          <p:val>
                                            <p:strVal val="#ppt_y-(0.354*#ppt_w-0.172*#ppt_h)-#ppt_h/2"/>
                                          </p:val>
                                        </p:tav>
                                      </p:tavLst>
                                    </p:anim>
                                    <p:anim calcmode="lin" valueType="num">
                                      <p:cBhvr>
                                        <p:cTn id="17" dur="34" fill="hold">
                                          <p:stCondLst>
                                            <p:cond delay="216"/>
                                          </p:stCondLst>
                                        </p:cTn>
                                        <p:tgtEl>
                                          <p:spTgt spid="4"/>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1045029"/>
            <a:ext cx="9143999" cy="861774"/>
          </a:xfrm>
          <a:prstGeom prst="rect">
            <a:avLst/>
          </a:prstGeom>
          <a:noFill/>
        </p:spPr>
        <p:txBody>
          <a:bodyPr wrap="square" rtlCol="0">
            <a:spAutoFit/>
          </a:bodyPr>
          <a:lstStyle/>
          <a:p>
            <a:pPr algn="ctr"/>
            <a:r>
              <a:rPr lang="en-US" sz="5000" dirty="0">
                <a:solidFill>
                  <a:srgbClr val="FFFFFF"/>
                </a:solidFill>
              </a:rPr>
              <a:t>PRIVATE BLOCKCHAINS</a:t>
            </a:r>
          </a:p>
        </p:txBody>
      </p:sp>
      <p:sp>
        <p:nvSpPr>
          <p:cNvPr id="3" name="TextBox 2">
            <a:extLst>
              <a:ext uri="{FF2B5EF4-FFF2-40B4-BE49-F238E27FC236}">
                <a16:creationId xmlns:a16="http://schemas.microsoft.com/office/drawing/2014/main" id="{3AAAFC5A-86E0-1C4D-AFC1-589FCE4CE30E}"/>
              </a:ext>
            </a:extLst>
          </p:cNvPr>
          <p:cNvSpPr txBox="1"/>
          <p:nvPr/>
        </p:nvSpPr>
        <p:spPr>
          <a:xfrm>
            <a:off x="1959429" y="1906803"/>
            <a:ext cx="6368142" cy="2554545"/>
          </a:xfrm>
          <a:prstGeom prst="rect">
            <a:avLst/>
          </a:prstGeom>
          <a:noFill/>
        </p:spPr>
        <p:txBody>
          <a:bodyPr wrap="square" rtlCol="0">
            <a:spAutoFit/>
          </a:bodyPr>
          <a:lstStyle/>
          <a:p>
            <a:pPr marL="571500" indent="-571500">
              <a:buFont typeface="Arial" panose="020B0604020202020204" pitchFamily="34" charset="0"/>
              <a:buChar char="•"/>
            </a:pPr>
            <a:r>
              <a:rPr lang="en-US" sz="4000" dirty="0">
                <a:solidFill>
                  <a:schemeClr val="bg1">
                    <a:lumMod val="85000"/>
                  </a:schemeClr>
                </a:solidFill>
              </a:rPr>
              <a:t>Permissioned</a:t>
            </a:r>
          </a:p>
          <a:p>
            <a:pPr marL="571500" indent="-571500">
              <a:buFont typeface="Arial" panose="020B0604020202020204" pitchFamily="34" charset="0"/>
              <a:buChar char="•"/>
            </a:pPr>
            <a:r>
              <a:rPr lang="en-US" sz="4000" dirty="0">
                <a:solidFill>
                  <a:schemeClr val="bg1">
                    <a:lumMod val="85000"/>
                  </a:schemeClr>
                </a:solidFill>
              </a:rPr>
              <a:t>No need for mining</a:t>
            </a:r>
          </a:p>
          <a:p>
            <a:pPr marL="571500" indent="-571500">
              <a:buFont typeface="Arial" panose="020B0604020202020204" pitchFamily="34" charset="0"/>
              <a:buChar char="•"/>
            </a:pPr>
            <a:r>
              <a:rPr lang="en-US" sz="4000" dirty="0">
                <a:solidFill>
                  <a:schemeClr val="bg1">
                    <a:lumMod val="85000"/>
                  </a:schemeClr>
                </a:solidFill>
              </a:rPr>
              <a:t>Uses Digital Certificates for Identity</a:t>
            </a:r>
          </a:p>
        </p:txBody>
      </p:sp>
    </p:spTree>
    <p:extLst>
      <p:ext uri="{BB962C8B-B14F-4D97-AF65-F5344CB8AC3E}">
        <p14:creationId xmlns:p14="http://schemas.microsoft.com/office/powerpoint/2010/main" val="2823842447"/>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653144"/>
            <a:ext cx="9143999" cy="861774"/>
          </a:xfrm>
          <a:prstGeom prst="rect">
            <a:avLst/>
          </a:prstGeom>
          <a:noFill/>
        </p:spPr>
        <p:txBody>
          <a:bodyPr wrap="square" rtlCol="0">
            <a:spAutoFit/>
          </a:bodyPr>
          <a:lstStyle/>
          <a:p>
            <a:pPr algn="ctr"/>
            <a:r>
              <a:rPr lang="en-US" sz="5000" dirty="0">
                <a:solidFill>
                  <a:srgbClr val="FFFFFF"/>
                </a:solidFill>
              </a:rPr>
              <a:t>TYPES OF PRIVATE BLOCKCHAINS</a:t>
            </a:r>
          </a:p>
        </p:txBody>
      </p:sp>
      <p:sp>
        <p:nvSpPr>
          <p:cNvPr id="3" name="TextBox 2">
            <a:extLst>
              <a:ext uri="{FF2B5EF4-FFF2-40B4-BE49-F238E27FC236}">
                <a16:creationId xmlns:a16="http://schemas.microsoft.com/office/drawing/2014/main" id="{3AAAFC5A-86E0-1C4D-AFC1-589FCE4CE30E}"/>
              </a:ext>
            </a:extLst>
          </p:cNvPr>
          <p:cNvSpPr txBox="1"/>
          <p:nvPr/>
        </p:nvSpPr>
        <p:spPr>
          <a:xfrm>
            <a:off x="1785257" y="1514918"/>
            <a:ext cx="6368142" cy="3170099"/>
          </a:xfrm>
          <a:prstGeom prst="rect">
            <a:avLst/>
          </a:prstGeom>
          <a:noFill/>
        </p:spPr>
        <p:txBody>
          <a:bodyPr wrap="square" rtlCol="0">
            <a:spAutoFit/>
          </a:bodyPr>
          <a:lstStyle/>
          <a:p>
            <a:pPr marL="571500" indent="-571500">
              <a:buFont typeface="Arial" panose="020B0604020202020204" pitchFamily="34" charset="0"/>
              <a:buChar char="•"/>
            </a:pPr>
            <a:r>
              <a:rPr lang="en-US" sz="4000" dirty="0">
                <a:solidFill>
                  <a:schemeClr val="bg1">
                    <a:lumMod val="85000"/>
                  </a:schemeClr>
                </a:solidFill>
              </a:rPr>
              <a:t>Hyperledger</a:t>
            </a:r>
          </a:p>
          <a:p>
            <a:pPr marL="571500" indent="-571500">
              <a:buFont typeface="Arial" panose="020B0604020202020204" pitchFamily="34" charset="0"/>
              <a:buChar char="•"/>
            </a:pPr>
            <a:r>
              <a:rPr lang="en-US" sz="4000" dirty="0">
                <a:solidFill>
                  <a:schemeClr val="bg1">
                    <a:lumMod val="85000"/>
                  </a:schemeClr>
                </a:solidFill>
              </a:rPr>
              <a:t>Ethereum</a:t>
            </a:r>
          </a:p>
          <a:p>
            <a:pPr marL="571500" indent="-571500">
              <a:buFont typeface="Arial" panose="020B0604020202020204" pitchFamily="34" charset="0"/>
              <a:buChar char="•"/>
            </a:pPr>
            <a:r>
              <a:rPr lang="en-US" sz="4000" dirty="0">
                <a:solidFill>
                  <a:schemeClr val="bg1">
                    <a:lumMod val="85000"/>
                  </a:schemeClr>
                </a:solidFill>
              </a:rPr>
              <a:t>Corda</a:t>
            </a:r>
          </a:p>
          <a:p>
            <a:pPr marL="571500" indent="-571500">
              <a:buFont typeface="Arial" panose="020B0604020202020204" pitchFamily="34" charset="0"/>
              <a:buChar char="•"/>
            </a:pPr>
            <a:r>
              <a:rPr lang="en-US" sz="4000" dirty="0">
                <a:solidFill>
                  <a:schemeClr val="bg1">
                    <a:lumMod val="85000"/>
                  </a:schemeClr>
                </a:solidFill>
              </a:rPr>
              <a:t>Quorum</a:t>
            </a:r>
          </a:p>
          <a:p>
            <a:pPr marL="571500" indent="-571500">
              <a:buFont typeface="Arial" panose="020B0604020202020204" pitchFamily="34" charset="0"/>
              <a:buChar char="•"/>
            </a:pPr>
            <a:r>
              <a:rPr lang="en-US" sz="4000" dirty="0">
                <a:solidFill>
                  <a:schemeClr val="bg1">
                    <a:lumMod val="85000"/>
                  </a:schemeClr>
                </a:solidFill>
              </a:rPr>
              <a:t>Others</a:t>
            </a:r>
          </a:p>
        </p:txBody>
      </p:sp>
    </p:spTree>
    <p:extLst>
      <p:ext uri="{BB962C8B-B14F-4D97-AF65-F5344CB8AC3E}">
        <p14:creationId xmlns:p14="http://schemas.microsoft.com/office/powerpoint/2010/main" val="33107118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1045029"/>
            <a:ext cx="9143999" cy="1631216"/>
          </a:xfrm>
          <a:prstGeom prst="rect">
            <a:avLst/>
          </a:prstGeom>
          <a:noFill/>
        </p:spPr>
        <p:txBody>
          <a:bodyPr wrap="square" rtlCol="0">
            <a:spAutoFit/>
          </a:bodyPr>
          <a:lstStyle/>
          <a:p>
            <a:pPr algn="ctr"/>
            <a:r>
              <a:rPr lang="en-US" sz="10000" dirty="0">
                <a:solidFill>
                  <a:srgbClr val="FFFFFF"/>
                </a:solidFill>
              </a:rPr>
              <a:t>BLOCKCHAIN</a:t>
            </a:r>
          </a:p>
        </p:txBody>
      </p:sp>
      <p:sp>
        <p:nvSpPr>
          <p:cNvPr id="3" name="TextBox 2">
            <a:extLst>
              <a:ext uri="{FF2B5EF4-FFF2-40B4-BE49-F238E27FC236}">
                <a16:creationId xmlns:a16="http://schemas.microsoft.com/office/drawing/2014/main" id="{3AAAFC5A-86E0-1C4D-AFC1-589FCE4CE30E}"/>
              </a:ext>
            </a:extLst>
          </p:cNvPr>
          <p:cNvSpPr txBox="1"/>
          <p:nvPr/>
        </p:nvSpPr>
        <p:spPr>
          <a:xfrm>
            <a:off x="1" y="2939143"/>
            <a:ext cx="9143998" cy="707886"/>
          </a:xfrm>
          <a:prstGeom prst="rect">
            <a:avLst/>
          </a:prstGeom>
          <a:noFill/>
        </p:spPr>
        <p:txBody>
          <a:bodyPr wrap="square" rtlCol="0">
            <a:spAutoFit/>
          </a:bodyPr>
          <a:lstStyle/>
          <a:p>
            <a:pPr algn="ctr"/>
            <a:r>
              <a:rPr lang="en-US" sz="4000" dirty="0">
                <a:solidFill>
                  <a:schemeClr val="bg1">
                    <a:lumMod val="85000"/>
                  </a:schemeClr>
                </a:solidFill>
              </a:rPr>
              <a:t>What is blockchain?</a:t>
            </a:r>
          </a:p>
        </p:txBody>
      </p:sp>
    </p:spTree>
    <p:extLst>
      <p:ext uri="{BB962C8B-B14F-4D97-AF65-F5344CB8AC3E}">
        <p14:creationId xmlns:p14="http://schemas.microsoft.com/office/powerpoint/2010/main" val="363283639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533400"/>
            <a:ext cx="9143999" cy="861774"/>
          </a:xfrm>
          <a:prstGeom prst="rect">
            <a:avLst/>
          </a:prstGeom>
          <a:noFill/>
        </p:spPr>
        <p:txBody>
          <a:bodyPr wrap="square" rtlCol="0">
            <a:spAutoFit/>
          </a:bodyPr>
          <a:lstStyle/>
          <a:p>
            <a:pPr algn="ctr"/>
            <a:r>
              <a:rPr lang="en-US" sz="5000" dirty="0">
                <a:solidFill>
                  <a:srgbClr val="FFFFFF"/>
                </a:solidFill>
              </a:rPr>
              <a:t>TYPES OF PUBLIC BLOCKCHAIN</a:t>
            </a:r>
          </a:p>
        </p:txBody>
      </p:sp>
      <p:sp>
        <p:nvSpPr>
          <p:cNvPr id="3" name="TextBox 2">
            <a:extLst>
              <a:ext uri="{FF2B5EF4-FFF2-40B4-BE49-F238E27FC236}">
                <a16:creationId xmlns:a16="http://schemas.microsoft.com/office/drawing/2014/main" id="{3AAAFC5A-86E0-1C4D-AFC1-589FCE4CE30E}"/>
              </a:ext>
            </a:extLst>
          </p:cNvPr>
          <p:cNvSpPr txBox="1"/>
          <p:nvPr/>
        </p:nvSpPr>
        <p:spPr>
          <a:xfrm>
            <a:off x="1828800" y="1395174"/>
            <a:ext cx="6368142" cy="3785652"/>
          </a:xfrm>
          <a:prstGeom prst="rect">
            <a:avLst/>
          </a:prstGeom>
          <a:noFill/>
        </p:spPr>
        <p:txBody>
          <a:bodyPr wrap="square" rtlCol="0">
            <a:spAutoFit/>
          </a:bodyPr>
          <a:lstStyle/>
          <a:p>
            <a:pPr marL="571500" indent="-571500">
              <a:buFont typeface="Arial" panose="020B0604020202020204" pitchFamily="34" charset="0"/>
              <a:buChar char="•"/>
            </a:pPr>
            <a:r>
              <a:rPr lang="en-US" sz="4000" dirty="0">
                <a:solidFill>
                  <a:schemeClr val="bg1">
                    <a:lumMod val="85000"/>
                  </a:schemeClr>
                </a:solidFill>
              </a:rPr>
              <a:t>Bitcoin</a:t>
            </a:r>
          </a:p>
          <a:p>
            <a:pPr marL="571500" indent="-571500">
              <a:buFont typeface="Arial" panose="020B0604020202020204" pitchFamily="34" charset="0"/>
              <a:buChar char="•"/>
            </a:pPr>
            <a:r>
              <a:rPr lang="en-US" sz="4000" dirty="0">
                <a:solidFill>
                  <a:schemeClr val="bg1">
                    <a:lumMod val="85000"/>
                  </a:schemeClr>
                </a:solidFill>
              </a:rPr>
              <a:t>Bitcoin cash</a:t>
            </a:r>
          </a:p>
          <a:p>
            <a:pPr marL="571500" indent="-571500">
              <a:buFont typeface="Arial" panose="020B0604020202020204" pitchFamily="34" charset="0"/>
              <a:buChar char="•"/>
            </a:pPr>
            <a:r>
              <a:rPr lang="en-US" sz="4000" dirty="0">
                <a:solidFill>
                  <a:schemeClr val="bg1">
                    <a:lumMod val="85000"/>
                  </a:schemeClr>
                </a:solidFill>
              </a:rPr>
              <a:t>Litecoin</a:t>
            </a:r>
          </a:p>
          <a:p>
            <a:pPr marL="571500" indent="-571500">
              <a:buFont typeface="Arial" panose="020B0604020202020204" pitchFamily="34" charset="0"/>
              <a:buChar char="•"/>
            </a:pPr>
            <a:r>
              <a:rPr lang="en-US" sz="4000" dirty="0">
                <a:solidFill>
                  <a:schemeClr val="bg1">
                    <a:lumMod val="85000"/>
                  </a:schemeClr>
                </a:solidFill>
              </a:rPr>
              <a:t>Ethereum</a:t>
            </a:r>
          </a:p>
          <a:p>
            <a:pPr marL="571500" indent="-571500">
              <a:buFont typeface="Arial" panose="020B0604020202020204" pitchFamily="34" charset="0"/>
              <a:buChar char="•"/>
            </a:pPr>
            <a:r>
              <a:rPr lang="en-US" sz="4000" dirty="0" err="1">
                <a:solidFill>
                  <a:schemeClr val="bg1">
                    <a:lumMod val="85000"/>
                  </a:schemeClr>
                </a:solidFill>
              </a:rPr>
              <a:t>Bytecoin</a:t>
            </a:r>
            <a:endParaRPr lang="en-US" sz="4000" dirty="0">
              <a:solidFill>
                <a:schemeClr val="bg1">
                  <a:lumMod val="85000"/>
                </a:schemeClr>
              </a:solidFill>
            </a:endParaRPr>
          </a:p>
          <a:p>
            <a:pPr marL="571500" indent="-571500">
              <a:buFont typeface="Arial" panose="020B0604020202020204" pitchFamily="34" charset="0"/>
              <a:buChar char="•"/>
            </a:pPr>
            <a:r>
              <a:rPr lang="en-US" sz="4000" dirty="0">
                <a:solidFill>
                  <a:schemeClr val="bg1">
                    <a:lumMod val="85000"/>
                  </a:schemeClr>
                </a:solidFill>
              </a:rPr>
              <a:t>Many others</a:t>
            </a:r>
          </a:p>
        </p:txBody>
      </p:sp>
    </p:spTree>
    <p:extLst>
      <p:ext uri="{BB962C8B-B14F-4D97-AF65-F5344CB8AC3E}">
        <p14:creationId xmlns:p14="http://schemas.microsoft.com/office/powerpoint/2010/main" val="178229729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1045029"/>
            <a:ext cx="9143999" cy="861774"/>
          </a:xfrm>
          <a:prstGeom prst="rect">
            <a:avLst/>
          </a:prstGeom>
          <a:noFill/>
        </p:spPr>
        <p:txBody>
          <a:bodyPr wrap="square" rtlCol="0">
            <a:spAutoFit/>
          </a:bodyPr>
          <a:lstStyle/>
          <a:p>
            <a:pPr algn="ctr"/>
            <a:r>
              <a:rPr lang="en-US" sz="5000" dirty="0">
                <a:solidFill>
                  <a:srgbClr val="FFFFFF"/>
                </a:solidFill>
              </a:rPr>
              <a:t>PRIVATE BLOCKCHAIN TEST CASES</a:t>
            </a:r>
          </a:p>
        </p:txBody>
      </p:sp>
      <p:sp>
        <p:nvSpPr>
          <p:cNvPr id="3" name="TextBox 2">
            <a:extLst>
              <a:ext uri="{FF2B5EF4-FFF2-40B4-BE49-F238E27FC236}">
                <a16:creationId xmlns:a16="http://schemas.microsoft.com/office/drawing/2014/main" id="{3AAAFC5A-86E0-1C4D-AFC1-589FCE4CE30E}"/>
              </a:ext>
            </a:extLst>
          </p:cNvPr>
          <p:cNvSpPr txBox="1"/>
          <p:nvPr/>
        </p:nvSpPr>
        <p:spPr>
          <a:xfrm>
            <a:off x="511630" y="2211603"/>
            <a:ext cx="8109856" cy="2400657"/>
          </a:xfrm>
          <a:prstGeom prst="rect">
            <a:avLst/>
          </a:prstGeom>
          <a:noFill/>
        </p:spPr>
        <p:txBody>
          <a:bodyPr wrap="square" rtlCol="0">
            <a:spAutoFit/>
          </a:bodyPr>
          <a:lstStyle/>
          <a:p>
            <a:pPr marL="571500" indent="-571500">
              <a:buFont typeface="Arial" panose="020B0604020202020204" pitchFamily="34" charset="0"/>
              <a:buChar char="•"/>
            </a:pPr>
            <a:r>
              <a:rPr lang="en-US" sz="3000" dirty="0">
                <a:solidFill>
                  <a:schemeClr val="bg1">
                    <a:lumMod val="85000"/>
                  </a:schemeClr>
                </a:solidFill>
              </a:rPr>
              <a:t>South African Reserve Bank - Project </a:t>
            </a:r>
            <a:r>
              <a:rPr lang="en-US" sz="3000" dirty="0" err="1">
                <a:solidFill>
                  <a:schemeClr val="bg1">
                    <a:lumMod val="85000"/>
                  </a:schemeClr>
                </a:solidFill>
              </a:rPr>
              <a:t>Khokha</a:t>
            </a:r>
            <a:endParaRPr lang="en-US" sz="3000" dirty="0">
              <a:solidFill>
                <a:schemeClr val="bg1">
                  <a:lumMod val="85000"/>
                </a:schemeClr>
              </a:solidFill>
            </a:endParaRPr>
          </a:p>
          <a:p>
            <a:pPr marL="571500" indent="-571500">
              <a:buFont typeface="Arial" panose="020B0604020202020204" pitchFamily="34" charset="0"/>
              <a:buChar char="•"/>
            </a:pPr>
            <a:r>
              <a:rPr lang="en-US" sz="3000" dirty="0">
                <a:solidFill>
                  <a:schemeClr val="bg1">
                    <a:lumMod val="85000"/>
                  </a:schemeClr>
                </a:solidFill>
              </a:rPr>
              <a:t>World Bank &amp; Commonwealth Bank of Australia – Public Bond</a:t>
            </a:r>
          </a:p>
          <a:p>
            <a:pPr marL="571500" indent="-571500">
              <a:buFont typeface="Arial" panose="020B0604020202020204" pitchFamily="34" charset="0"/>
              <a:buChar char="•"/>
            </a:pPr>
            <a:r>
              <a:rPr lang="en-US" sz="3000" dirty="0">
                <a:solidFill>
                  <a:schemeClr val="bg1">
                    <a:lumMod val="85000"/>
                  </a:schemeClr>
                </a:solidFill>
              </a:rPr>
              <a:t>Elections Voting – Ukraine Test</a:t>
            </a:r>
          </a:p>
          <a:p>
            <a:pPr marL="571500" indent="-571500">
              <a:buFont typeface="Arial" panose="020B0604020202020204" pitchFamily="34" charset="0"/>
              <a:buChar char="•"/>
            </a:pPr>
            <a:r>
              <a:rPr lang="en-US" sz="3000" dirty="0">
                <a:solidFill>
                  <a:schemeClr val="bg1">
                    <a:lumMod val="85000"/>
                  </a:schemeClr>
                </a:solidFill>
              </a:rPr>
              <a:t>Digital Identities for Refugees – WFP &amp; UNHCR</a:t>
            </a:r>
          </a:p>
        </p:txBody>
      </p:sp>
    </p:spTree>
    <p:extLst>
      <p:ext uri="{BB962C8B-B14F-4D97-AF65-F5344CB8AC3E}">
        <p14:creationId xmlns:p14="http://schemas.microsoft.com/office/powerpoint/2010/main" val="221074479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5442" y="0"/>
            <a:ext cx="9143999" cy="861774"/>
          </a:xfrm>
          <a:prstGeom prst="rect">
            <a:avLst/>
          </a:prstGeom>
          <a:noFill/>
        </p:spPr>
        <p:txBody>
          <a:bodyPr wrap="square" lIns="432000" rtlCol="0">
            <a:spAutoFit/>
          </a:bodyPr>
          <a:lstStyle/>
          <a:p>
            <a:r>
              <a:rPr lang="en-US" sz="5000" dirty="0">
                <a:solidFill>
                  <a:srgbClr val="FFFFFF"/>
                </a:solidFill>
              </a:rPr>
              <a:t>USEFUL LINKS</a:t>
            </a:r>
          </a:p>
        </p:txBody>
      </p:sp>
      <p:sp>
        <p:nvSpPr>
          <p:cNvPr id="3" name="TextBox 2">
            <a:extLst>
              <a:ext uri="{FF2B5EF4-FFF2-40B4-BE49-F238E27FC236}">
                <a16:creationId xmlns:a16="http://schemas.microsoft.com/office/drawing/2014/main" id="{3AAAFC5A-86E0-1C4D-AFC1-589FCE4CE30E}"/>
              </a:ext>
            </a:extLst>
          </p:cNvPr>
          <p:cNvSpPr txBox="1"/>
          <p:nvPr/>
        </p:nvSpPr>
        <p:spPr>
          <a:xfrm>
            <a:off x="511629" y="861774"/>
            <a:ext cx="8109856" cy="4524315"/>
          </a:xfrm>
          <a:prstGeom prst="rect">
            <a:avLst/>
          </a:prstGeom>
          <a:noFill/>
        </p:spPr>
        <p:txBody>
          <a:bodyPr wrap="square" rtlCol="0">
            <a:spAutoFit/>
          </a:bodyPr>
          <a:lstStyle/>
          <a:p>
            <a:pPr marL="342900" indent="-342900">
              <a:buFont typeface="Arial" panose="020B0604020202020204" pitchFamily="34" charset="0"/>
              <a:buChar char="•"/>
            </a:pPr>
            <a:r>
              <a:rPr lang="en-US" dirty="0">
                <a:solidFill>
                  <a:schemeClr val="bg1">
                    <a:lumMod val="85000"/>
                  </a:schemeClr>
                </a:solidFill>
              </a:rPr>
              <a:t>https://en.wikipedia.org/wiki/Blockchain</a:t>
            </a:r>
          </a:p>
          <a:p>
            <a:pPr marL="342900" indent="-342900">
              <a:buFont typeface="Arial" panose="020B0604020202020204" pitchFamily="34" charset="0"/>
              <a:buChar char="•"/>
            </a:pPr>
            <a:r>
              <a:rPr lang="en-US" dirty="0">
                <a:solidFill>
                  <a:schemeClr val="bg1">
                    <a:lumMod val="85000"/>
                  </a:schemeClr>
                </a:solidFill>
              </a:rPr>
              <a:t>https://</a:t>
            </a:r>
            <a:r>
              <a:rPr lang="en-US" dirty="0" err="1">
                <a:solidFill>
                  <a:schemeClr val="bg1">
                    <a:lumMod val="85000"/>
                  </a:schemeClr>
                </a:solidFill>
              </a:rPr>
              <a:t>www.blockchain-council.org</a:t>
            </a:r>
            <a:endParaRPr lang="en-US" dirty="0">
              <a:solidFill>
                <a:schemeClr val="bg1">
                  <a:lumMod val="85000"/>
                </a:schemeClr>
              </a:solidFill>
            </a:endParaRPr>
          </a:p>
          <a:p>
            <a:pPr marL="342900" indent="-342900">
              <a:buFont typeface="Arial" panose="020B0604020202020204" pitchFamily="34" charset="0"/>
              <a:buChar char="•"/>
            </a:pPr>
            <a:r>
              <a:rPr lang="en-US" b="1" dirty="0">
                <a:solidFill>
                  <a:schemeClr val="accent6">
                    <a:lumMod val="20000"/>
                    <a:lumOff val="80000"/>
                  </a:schemeClr>
                </a:solidFill>
              </a:rPr>
              <a:t>https://</a:t>
            </a:r>
            <a:r>
              <a:rPr lang="en-US" b="1" dirty="0" err="1">
                <a:solidFill>
                  <a:schemeClr val="accent6">
                    <a:lumMod val="20000"/>
                    <a:lumOff val="80000"/>
                  </a:schemeClr>
                </a:solidFill>
              </a:rPr>
              <a:t>www.hyperledger.org</a:t>
            </a:r>
            <a:endParaRPr lang="en-US" b="1" dirty="0">
              <a:solidFill>
                <a:schemeClr val="accent6">
                  <a:lumMod val="20000"/>
                  <a:lumOff val="80000"/>
                </a:schemeClr>
              </a:solidFill>
            </a:endParaRPr>
          </a:p>
          <a:p>
            <a:pPr marL="342900" indent="-342900">
              <a:buFont typeface="Arial" panose="020B0604020202020204" pitchFamily="34" charset="0"/>
              <a:buChar char="•"/>
            </a:pPr>
            <a:r>
              <a:rPr lang="en-US" b="1" dirty="0">
                <a:solidFill>
                  <a:schemeClr val="accent6">
                    <a:lumMod val="20000"/>
                    <a:lumOff val="80000"/>
                  </a:schemeClr>
                </a:solidFill>
              </a:rPr>
              <a:t>https://</a:t>
            </a:r>
            <a:r>
              <a:rPr lang="en-US" b="1" dirty="0" err="1">
                <a:solidFill>
                  <a:schemeClr val="accent6">
                    <a:lumMod val="20000"/>
                    <a:lumOff val="80000"/>
                  </a:schemeClr>
                </a:solidFill>
              </a:rPr>
              <a:t>wiki.hyperledger.org</a:t>
            </a:r>
            <a:endParaRPr lang="en-US" b="1" dirty="0">
              <a:solidFill>
                <a:schemeClr val="accent6">
                  <a:lumMod val="20000"/>
                  <a:lumOff val="80000"/>
                </a:schemeClr>
              </a:solidFill>
            </a:endParaRPr>
          </a:p>
          <a:p>
            <a:pPr marL="342900" indent="-342900">
              <a:buFont typeface="Arial" panose="020B0604020202020204" pitchFamily="34" charset="0"/>
              <a:buChar char="•"/>
            </a:pPr>
            <a:r>
              <a:rPr lang="en-US" b="1" dirty="0">
                <a:solidFill>
                  <a:schemeClr val="accent6">
                    <a:lumMod val="20000"/>
                    <a:lumOff val="80000"/>
                  </a:schemeClr>
                </a:solidFill>
              </a:rPr>
              <a:t>https://</a:t>
            </a:r>
            <a:r>
              <a:rPr lang="en-US" b="1" dirty="0" err="1">
                <a:solidFill>
                  <a:schemeClr val="accent6">
                    <a:lumMod val="20000"/>
                    <a:lumOff val="80000"/>
                  </a:schemeClr>
                </a:solidFill>
              </a:rPr>
              <a:t>hyperledger.github.io</a:t>
            </a:r>
            <a:endParaRPr lang="en-US" b="1" dirty="0">
              <a:solidFill>
                <a:schemeClr val="accent6">
                  <a:lumMod val="20000"/>
                  <a:lumOff val="80000"/>
                </a:schemeClr>
              </a:solidFill>
            </a:endParaRPr>
          </a:p>
          <a:p>
            <a:pPr marL="342900" indent="-342900">
              <a:buFont typeface="Arial" panose="020B0604020202020204" pitchFamily="34" charset="0"/>
              <a:buChar char="•"/>
            </a:pPr>
            <a:r>
              <a:rPr lang="en-US" b="1" dirty="0">
                <a:solidFill>
                  <a:schemeClr val="accent6">
                    <a:lumMod val="20000"/>
                    <a:lumOff val="80000"/>
                  </a:schemeClr>
                </a:solidFill>
              </a:rPr>
              <a:t>https://</a:t>
            </a:r>
            <a:r>
              <a:rPr lang="en-US" b="1" dirty="0" err="1">
                <a:solidFill>
                  <a:schemeClr val="accent6">
                    <a:lumMod val="20000"/>
                    <a:lumOff val="80000"/>
                  </a:schemeClr>
                </a:solidFill>
              </a:rPr>
              <a:t>www.ibm.com</a:t>
            </a:r>
            <a:r>
              <a:rPr lang="en-US" b="1" dirty="0">
                <a:solidFill>
                  <a:schemeClr val="accent6">
                    <a:lumMod val="20000"/>
                    <a:lumOff val="80000"/>
                  </a:schemeClr>
                </a:solidFill>
              </a:rPr>
              <a:t>/blockchain</a:t>
            </a:r>
          </a:p>
          <a:p>
            <a:pPr marL="342900" indent="-342900">
              <a:buFont typeface="Arial" panose="020B0604020202020204" pitchFamily="34" charset="0"/>
              <a:buChar char="•"/>
            </a:pPr>
            <a:r>
              <a:rPr lang="en-US" b="1" dirty="0">
                <a:solidFill>
                  <a:schemeClr val="accent1">
                    <a:lumMod val="20000"/>
                    <a:lumOff val="80000"/>
                  </a:schemeClr>
                </a:solidFill>
              </a:rPr>
              <a:t>https://</a:t>
            </a:r>
            <a:r>
              <a:rPr lang="en-US" b="1" dirty="0" err="1">
                <a:solidFill>
                  <a:schemeClr val="accent1">
                    <a:lumMod val="20000"/>
                    <a:lumOff val="80000"/>
                  </a:schemeClr>
                </a:solidFill>
              </a:rPr>
              <a:t>www.jpmorgan.com</a:t>
            </a:r>
            <a:r>
              <a:rPr lang="en-US" b="1" dirty="0">
                <a:solidFill>
                  <a:schemeClr val="accent1">
                    <a:lumMod val="20000"/>
                    <a:lumOff val="80000"/>
                  </a:schemeClr>
                </a:solidFill>
              </a:rPr>
              <a:t>/global/Quorum</a:t>
            </a:r>
          </a:p>
          <a:p>
            <a:pPr marL="342900" indent="-342900">
              <a:buFont typeface="Arial" panose="020B0604020202020204" pitchFamily="34" charset="0"/>
              <a:buChar char="•"/>
            </a:pPr>
            <a:r>
              <a:rPr lang="en-US" b="1" dirty="0">
                <a:solidFill>
                  <a:schemeClr val="accent1">
                    <a:lumMod val="20000"/>
                    <a:lumOff val="80000"/>
                  </a:schemeClr>
                </a:solidFill>
              </a:rPr>
              <a:t>https://github.com/jpmorganchase/quorum</a:t>
            </a:r>
            <a:endParaRPr lang="en-US" dirty="0">
              <a:solidFill>
                <a:schemeClr val="bg1">
                  <a:lumMod val="85000"/>
                </a:schemeClr>
              </a:solidFill>
            </a:endParaRPr>
          </a:p>
          <a:p>
            <a:pPr marL="342900" indent="-342900">
              <a:buFont typeface="Arial" panose="020B0604020202020204" pitchFamily="34" charset="0"/>
              <a:buChar char="•"/>
            </a:pPr>
            <a:r>
              <a:rPr lang="en-US" b="1" dirty="0">
                <a:solidFill>
                  <a:schemeClr val="tx2">
                    <a:lumMod val="20000"/>
                    <a:lumOff val="80000"/>
                  </a:schemeClr>
                </a:solidFill>
              </a:rPr>
              <a:t>https://</a:t>
            </a:r>
            <a:r>
              <a:rPr lang="en-US" b="1" dirty="0" err="1">
                <a:solidFill>
                  <a:schemeClr val="tx2">
                    <a:lumMod val="20000"/>
                    <a:lumOff val="80000"/>
                  </a:schemeClr>
                </a:solidFill>
              </a:rPr>
              <a:t>www.ethereum.org</a:t>
            </a:r>
            <a:endParaRPr lang="en-US" b="1" dirty="0">
              <a:solidFill>
                <a:schemeClr val="tx2">
                  <a:lumMod val="20000"/>
                  <a:lumOff val="80000"/>
                </a:schemeClr>
              </a:solidFill>
            </a:endParaRPr>
          </a:p>
          <a:p>
            <a:pPr marL="342900" indent="-342900">
              <a:buFont typeface="Arial" panose="020B0604020202020204" pitchFamily="34" charset="0"/>
              <a:buChar char="•"/>
            </a:pPr>
            <a:r>
              <a:rPr lang="en-US" b="1" dirty="0">
                <a:solidFill>
                  <a:schemeClr val="tx2">
                    <a:lumMod val="20000"/>
                    <a:lumOff val="80000"/>
                  </a:schemeClr>
                </a:solidFill>
              </a:rPr>
              <a:t>https://</a:t>
            </a:r>
            <a:r>
              <a:rPr lang="en-US" b="1" dirty="0" err="1">
                <a:solidFill>
                  <a:schemeClr val="tx2">
                    <a:lumMod val="20000"/>
                    <a:lumOff val="80000"/>
                  </a:schemeClr>
                </a:solidFill>
              </a:rPr>
              <a:t>www.corda.net</a:t>
            </a:r>
            <a:endParaRPr lang="en-US" b="1" dirty="0">
              <a:solidFill>
                <a:schemeClr val="tx2">
                  <a:lumMod val="20000"/>
                  <a:lumOff val="80000"/>
                </a:schemeClr>
              </a:solidFill>
            </a:endParaRPr>
          </a:p>
          <a:p>
            <a:pPr marL="342900" indent="-342900">
              <a:buFont typeface="Arial" panose="020B0604020202020204" pitchFamily="34" charset="0"/>
              <a:buChar char="•"/>
            </a:pPr>
            <a:r>
              <a:rPr lang="en-US" dirty="0">
                <a:solidFill>
                  <a:schemeClr val="bg1">
                    <a:lumMod val="85000"/>
                  </a:schemeClr>
                </a:solidFill>
              </a:rPr>
              <a:t>https://</a:t>
            </a:r>
            <a:r>
              <a:rPr lang="en-US" dirty="0" err="1">
                <a:solidFill>
                  <a:schemeClr val="bg1">
                    <a:lumMod val="85000"/>
                  </a:schemeClr>
                </a:solidFill>
              </a:rPr>
              <a:t>en.bitcoin.it</a:t>
            </a:r>
            <a:r>
              <a:rPr lang="en-US" dirty="0">
                <a:solidFill>
                  <a:schemeClr val="bg1">
                    <a:lumMod val="85000"/>
                  </a:schemeClr>
                </a:solidFill>
              </a:rPr>
              <a:t>/wiki/</a:t>
            </a:r>
            <a:r>
              <a:rPr lang="en-US" dirty="0" err="1">
                <a:solidFill>
                  <a:schemeClr val="bg1">
                    <a:lumMod val="85000"/>
                  </a:schemeClr>
                </a:solidFill>
              </a:rPr>
              <a:t>Main_Page</a:t>
            </a:r>
            <a:endParaRPr lang="en-US" dirty="0">
              <a:solidFill>
                <a:schemeClr val="bg1">
                  <a:lumMod val="85000"/>
                </a:schemeClr>
              </a:solidFill>
            </a:endParaRPr>
          </a:p>
          <a:p>
            <a:pPr marL="342900" indent="-342900">
              <a:buFont typeface="Arial" panose="020B0604020202020204" pitchFamily="34" charset="0"/>
              <a:buChar char="•"/>
            </a:pPr>
            <a:r>
              <a:rPr lang="en-US" dirty="0">
                <a:solidFill>
                  <a:schemeClr val="bg1">
                    <a:lumMod val="85000"/>
                  </a:schemeClr>
                </a:solidFill>
              </a:rPr>
              <a:t>https://www.ccn.com/blockchain-news</a:t>
            </a:r>
          </a:p>
          <a:p>
            <a:pPr marL="342900" indent="-342900">
              <a:buFont typeface="Arial" panose="020B0604020202020204" pitchFamily="34" charset="0"/>
              <a:buChar char="•"/>
            </a:pPr>
            <a:r>
              <a:rPr lang="en-US" dirty="0">
                <a:solidFill>
                  <a:schemeClr val="bg1">
                    <a:lumMod val="85000"/>
                  </a:schemeClr>
                </a:solidFill>
              </a:rPr>
              <a:t>https://</a:t>
            </a:r>
            <a:r>
              <a:rPr lang="en-US" dirty="0" err="1">
                <a:solidFill>
                  <a:schemeClr val="bg1">
                    <a:lumMod val="85000"/>
                  </a:schemeClr>
                </a:solidFill>
              </a:rPr>
              <a:t>hbr.org</a:t>
            </a:r>
            <a:r>
              <a:rPr lang="en-US" dirty="0">
                <a:solidFill>
                  <a:schemeClr val="bg1">
                    <a:lumMod val="85000"/>
                  </a:schemeClr>
                </a:solidFill>
              </a:rPr>
              <a:t>/2017/01/the-truth-about-blockchain</a:t>
            </a:r>
          </a:p>
          <a:p>
            <a:pPr marL="342900" indent="-342900">
              <a:buFont typeface="Arial" panose="020B0604020202020204" pitchFamily="34" charset="0"/>
              <a:buChar char="•"/>
            </a:pPr>
            <a:r>
              <a:rPr lang="en-US" dirty="0">
                <a:solidFill>
                  <a:schemeClr val="bg1">
                    <a:lumMod val="85000"/>
                  </a:schemeClr>
                </a:solidFill>
              </a:rPr>
              <a:t>https://</a:t>
            </a:r>
            <a:r>
              <a:rPr lang="en-US" dirty="0" err="1">
                <a:solidFill>
                  <a:schemeClr val="bg1">
                    <a:lumMod val="85000"/>
                  </a:schemeClr>
                </a:solidFill>
              </a:rPr>
              <a:t>www.sap.com</a:t>
            </a:r>
            <a:r>
              <a:rPr lang="en-US" dirty="0">
                <a:solidFill>
                  <a:schemeClr val="bg1">
                    <a:lumMod val="85000"/>
                  </a:schemeClr>
                </a:solidFill>
              </a:rPr>
              <a:t>/</a:t>
            </a:r>
            <a:r>
              <a:rPr lang="en-US" dirty="0" err="1">
                <a:solidFill>
                  <a:schemeClr val="bg1">
                    <a:lumMod val="85000"/>
                  </a:schemeClr>
                </a:solidFill>
              </a:rPr>
              <a:t>africa</a:t>
            </a:r>
            <a:r>
              <a:rPr lang="en-US" dirty="0">
                <a:solidFill>
                  <a:schemeClr val="bg1">
                    <a:lumMod val="85000"/>
                  </a:schemeClr>
                </a:solidFill>
              </a:rPr>
              <a:t>/products/</a:t>
            </a:r>
            <a:r>
              <a:rPr lang="en-US" dirty="0" err="1">
                <a:solidFill>
                  <a:schemeClr val="bg1">
                    <a:lumMod val="85000"/>
                  </a:schemeClr>
                </a:solidFill>
              </a:rPr>
              <a:t>leonardo</a:t>
            </a:r>
            <a:r>
              <a:rPr lang="en-US" dirty="0">
                <a:solidFill>
                  <a:schemeClr val="bg1">
                    <a:lumMod val="85000"/>
                  </a:schemeClr>
                </a:solidFill>
              </a:rPr>
              <a:t>/</a:t>
            </a:r>
            <a:r>
              <a:rPr lang="en-US" dirty="0" err="1">
                <a:solidFill>
                  <a:schemeClr val="bg1">
                    <a:lumMod val="85000"/>
                  </a:schemeClr>
                </a:solidFill>
              </a:rPr>
              <a:t>blockchain.htmlhttps</a:t>
            </a:r>
            <a:r>
              <a:rPr lang="en-US" dirty="0">
                <a:solidFill>
                  <a:schemeClr val="bg1">
                    <a:lumMod val="85000"/>
                  </a:schemeClr>
                </a:solidFill>
              </a:rPr>
              <a:t>://www.blockchain.com</a:t>
            </a:r>
          </a:p>
          <a:p>
            <a:pPr marL="342900" indent="-342900">
              <a:buFont typeface="Arial" panose="020B0604020202020204" pitchFamily="34" charset="0"/>
              <a:buChar char="•"/>
            </a:pPr>
            <a:r>
              <a:rPr lang="en-US" dirty="0">
                <a:solidFill>
                  <a:schemeClr val="bg1">
                    <a:lumMod val="85000"/>
                  </a:schemeClr>
                </a:solidFill>
              </a:rPr>
              <a:t>https://</a:t>
            </a:r>
            <a:r>
              <a:rPr lang="en-US" dirty="0" err="1">
                <a:solidFill>
                  <a:schemeClr val="bg1">
                    <a:lumMod val="85000"/>
                  </a:schemeClr>
                </a:solidFill>
              </a:rPr>
              <a:t>www.coindesk.com</a:t>
            </a:r>
            <a:endParaRPr lang="en-US" dirty="0">
              <a:solidFill>
                <a:schemeClr val="bg1">
                  <a:lumMod val="85000"/>
                </a:schemeClr>
              </a:solidFill>
            </a:endParaRPr>
          </a:p>
        </p:txBody>
      </p:sp>
    </p:spTree>
    <p:extLst>
      <p:ext uri="{BB962C8B-B14F-4D97-AF65-F5344CB8AC3E}">
        <p14:creationId xmlns:p14="http://schemas.microsoft.com/office/powerpoint/2010/main" val="177761014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908A77D-FEF0-554D-9D89-17067D9E27E8}"/>
              </a:ext>
            </a:extLst>
          </p:cNvPr>
          <p:cNvSpPr/>
          <p:nvPr/>
        </p:nvSpPr>
        <p:spPr>
          <a:xfrm>
            <a:off x="0" y="2598710"/>
            <a:ext cx="9144000" cy="1908215"/>
          </a:xfrm>
          <a:prstGeom prst="rect">
            <a:avLst/>
          </a:prstGeom>
        </p:spPr>
        <p:txBody>
          <a:bodyPr wrap="square">
            <a:spAutoFit/>
          </a:bodyPr>
          <a:lstStyle/>
          <a:p>
            <a:pPr algn="ctr"/>
            <a:r>
              <a:rPr lang="is-IS" sz="10000" dirty="0">
                <a:solidFill>
                  <a:prstClr val="white"/>
                </a:solidFill>
                <a:latin typeface="Century Gothic"/>
                <a:ea typeface="Arial" charset="0"/>
                <a:cs typeface="Century Gothic"/>
              </a:rPr>
              <a:t>?</a:t>
            </a:r>
          </a:p>
          <a:p>
            <a:pPr algn="ctr"/>
            <a:r>
              <a:rPr lang="is-IS" b="1" dirty="0">
                <a:solidFill>
                  <a:prstClr val="white"/>
                </a:solidFill>
                <a:latin typeface="Century Gothic"/>
              </a:rPr>
              <a:t>silas.labedo@one.un.org, silaslabedo@gmail.com</a:t>
            </a:r>
            <a:endParaRPr lang="en-US" b="1" dirty="0"/>
          </a:p>
        </p:txBody>
      </p:sp>
      <p:sp>
        <p:nvSpPr>
          <p:cNvPr id="4" name="Rectangle 3">
            <a:extLst>
              <a:ext uri="{FF2B5EF4-FFF2-40B4-BE49-F238E27FC236}">
                <a16:creationId xmlns:a16="http://schemas.microsoft.com/office/drawing/2014/main" id="{35BC3F73-60E0-2645-82F9-8126055A1687}"/>
              </a:ext>
            </a:extLst>
          </p:cNvPr>
          <p:cNvSpPr/>
          <p:nvPr/>
        </p:nvSpPr>
        <p:spPr>
          <a:xfrm>
            <a:off x="0" y="1275271"/>
            <a:ext cx="9144000" cy="1323439"/>
          </a:xfrm>
          <a:prstGeom prst="rect">
            <a:avLst/>
          </a:prstGeom>
        </p:spPr>
        <p:txBody>
          <a:bodyPr wrap="square">
            <a:spAutoFit/>
          </a:bodyPr>
          <a:lstStyle/>
          <a:p>
            <a:pPr algn="ctr"/>
            <a:r>
              <a:rPr lang="is-IS" sz="8000" dirty="0">
                <a:solidFill>
                  <a:prstClr val="white"/>
                </a:solidFill>
                <a:latin typeface="Century Gothic"/>
                <a:ea typeface="Arial" charset="0"/>
                <a:cs typeface="Century Gothic"/>
              </a:rPr>
              <a:t>QUESTIONS</a:t>
            </a:r>
            <a:endParaRPr lang="en-US" sz="8000" dirty="0"/>
          </a:p>
        </p:txBody>
      </p:sp>
    </p:spTree>
    <p:extLst>
      <p:ext uri="{BB962C8B-B14F-4D97-AF65-F5344CB8AC3E}">
        <p14:creationId xmlns:p14="http://schemas.microsoft.com/office/powerpoint/2010/main" val="87400529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0" nodeType="clickEffect">
                                  <p:stCondLst>
                                    <p:cond delay="0"/>
                                  </p:stCondLst>
                                  <p:iterate type="lt">
                                    <p:tmPct val="50000"/>
                                  </p:iterate>
                                  <p:childTnLst>
                                    <p:set>
                                      <p:cBhvr>
                                        <p:cTn id="6" dur="1" fill="hold">
                                          <p:stCondLst>
                                            <p:cond delay="0"/>
                                          </p:stCondLst>
                                        </p:cTn>
                                        <p:tgtEl>
                                          <p:spTgt spid="4"/>
                                        </p:tgtEl>
                                        <p:attrNameLst>
                                          <p:attrName>style.visibility</p:attrName>
                                        </p:attrNameLst>
                                      </p:cBhvr>
                                      <p:to>
                                        <p:strVal val="visible"/>
                                      </p:to>
                                    </p:set>
                                    <p:set>
                                      <p:cBhvr>
                                        <p:cTn id="7" dur="114" fill="hold">
                                          <p:stCondLst>
                                            <p:cond delay="0"/>
                                          </p:stCondLst>
                                        </p:cTn>
                                        <p:tgtEl>
                                          <p:spTgt spid="4"/>
                                        </p:tgtEl>
                                        <p:attrNameLst>
                                          <p:attrName>style.rotation</p:attrName>
                                        </p:attrNameLst>
                                      </p:cBhvr>
                                      <p:to>
                                        <p:strVal val="-45.0"/>
                                      </p:to>
                                    </p:set>
                                    <p:anim calcmode="lin" valueType="num">
                                      <p:cBhvr>
                                        <p:cTn id="8" dur="114" fill="hold">
                                          <p:stCondLst>
                                            <p:cond delay="114"/>
                                          </p:stCondLst>
                                        </p:cTn>
                                        <p:tgtEl>
                                          <p:spTgt spid="4"/>
                                        </p:tgtEl>
                                        <p:attrNameLst>
                                          <p:attrName>style.rotation</p:attrName>
                                        </p:attrNameLst>
                                      </p:cBhvr>
                                      <p:tavLst>
                                        <p:tav tm="0">
                                          <p:val>
                                            <p:fltVal val="-45"/>
                                          </p:val>
                                        </p:tav>
                                        <p:tav tm="69900">
                                          <p:val>
                                            <p:fltVal val="45"/>
                                          </p:val>
                                        </p:tav>
                                        <p:tav tm="100000">
                                          <p:val>
                                            <p:fltVal val="0"/>
                                          </p:val>
                                        </p:tav>
                                      </p:tavLst>
                                    </p:anim>
                                    <p:anim calcmode="lin" valueType="num">
                                      <p:cBhvr>
                                        <p:cTn id="9" dur="114" fill="hold">
                                          <p:stCondLst>
                                            <p:cond delay="0"/>
                                          </p:stCondLst>
                                        </p:cTn>
                                        <p:tgtEl>
                                          <p:spTgt spid="4"/>
                                        </p:tgtEl>
                                        <p:attrNameLst>
                                          <p:attrName>ppt_y</p:attrName>
                                        </p:attrNameLst>
                                      </p:cBhvr>
                                      <p:tavLst>
                                        <p:tav tm="0">
                                          <p:val>
                                            <p:strVal val="#ppt_y-1"/>
                                          </p:val>
                                        </p:tav>
                                        <p:tav tm="100000">
                                          <p:val>
                                            <p:strVal val="#ppt_y-(0.354*#ppt_w-0.172*#ppt_h)"/>
                                          </p:val>
                                        </p:tav>
                                      </p:tavLst>
                                    </p:anim>
                                    <p:anim calcmode="lin" valueType="num">
                                      <p:cBhvr>
                                        <p:cTn id="10" dur="39" decel="50000" autoRev="1" fill="hold">
                                          <p:stCondLst>
                                            <p:cond delay="114"/>
                                          </p:stCondLst>
                                        </p:cTn>
                                        <p:tgtEl>
                                          <p:spTgt spid="4"/>
                                        </p:tgtEl>
                                        <p:attrNameLst>
                                          <p:attrName>ppt_y</p:attrName>
                                        </p:attrNameLst>
                                      </p:cBhvr>
                                      <p:tavLst>
                                        <p:tav tm="0">
                                          <p:val>
                                            <p:strVal val="#ppt_y-(0.354*#ppt_w-0.172*#ppt_h)"/>
                                          </p:val>
                                        </p:tav>
                                        <p:tav tm="100000">
                                          <p:val>
                                            <p:strVal val="#ppt_y-(0.354*#ppt_w-0.172*#ppt_h)-#ppt_h/2"/>
                                          </p:val>
                                        </p:tav>
                                      </p:tavLst>
                                    </p:anim>
                                    <p:anim calcmode="lin" valueType="num">
                                      <p:cBhvr>
                                        <p:cTn id="11" dur="34" fill="hold">
                                          <p:stCondLst>
                                            <p:cond delay="216"/>
                                          </p:stCondLst>
                                        </p:cTn>
                                        <p:tgtEl>
                                          <p:spTgt spid="4"/>
                                        </p:tgtEl>
                                        <p:attrNameLst>
                                          <p:attrName>ppt_y</p:attrName>
                                        </p:attrNameLst>
                                      </p:cBhvr>
                                      <p:tavLst>
                                        <p:tav tm="0">
                                          <p:val>
                                            <p:strVal val="#ppt_y-(0.354*#ppt_w-0.172*#ppt_h)"/>
                                          </p:val>
                                        </p:tav>
                                        <p:tav tm="100000">
                                          <p:val>
                                            <p:strVal val="#ppt_y"/>
                                          </p:val>
                                        </p:tav>
                                      </p:tavLst>
                                    </p:anim>
                                  </p:childTnLst>
                                </p:cTn>
                              </p:par>
                              <p:par>
                                <p:cTn id="12" presetID="38" presetClass="entr" presetSubtype="0" accel="50000" fill="hold" grpId="0" nodeType="withEffect">
                                  <p:stCondLst>
                                    <p:cond delay="0"/>
                                  </p:stCondLst>
                                  <p:iterate type="lt">
                                    <p:tmPct val="50000"/>
                                  </p:iterate>
                                  <p:childTnLst>
                                    <p:set>
                                      <p:cBhvr>
                                        <p:cTn id="13" dur="1" fill="hold">
                                          <p:stCondLst>
                                            <p:cond delay="0"/>
                                          </p:stCondLst>
                                        </p:cTn>
                                        <p:tgtEl>
                                          <p:spTgt spid="2"/>
                                        </p:tgtEl>
                                        <p:attrNameLst>
                                          <p:attrName>style.visibility</p:attrName>
                                        </p:attrNameLst>
                                      </p:cBhvr>
                                      <p:to>
                                        <p:strVal val="visible"/>
                                      </p:to>
                                    </p:set>
                                    <p:set>
                                      <p:cBhvr>
                                        <p:cTn id="14" dur="114" fill="hold">
                                          <p:stCondLst>
                                            <p:cond delay="0"/>
                                          </p:stCondLst>
                                        </p:cTn>
                                        <p:tgtEl>
                                          <p:spTgt spid="2"/>
                                        </p:tgtEl>
                                        <p:attrNameLst>
                                          <p:attrName>style.rotation</p:attrName>
                                        </p:attrNameLst>
                                      </p:cBhvr>
                                      <p:to>
                                        <p:strVal val="-45.0"/>
                                      </p:to>
                                    </p:set>
                                    <p:anim calcmode="lin" valueType="num">
                                      <p:cBhvr>
                                        <p:cTn id="15" dur="114" fill="hold">
                                          <p:stCondLst>
                                            <p:cond delay="114"/>
                                          </p:stCondLst>
                                        </p:cTn>
                                        <p:tgtEl>
                                          <p:spTgt spid="2"/>
                                        </p:tgtEl>
                                        <p:attrNameLst>
                                          <p:attrName>style.rotation</p:attrName>
                                        </p:attrNameLst>
                                      </p:cBhvr>
                                      <p:tavLst>
                                        <p:tav tm="0">
                                          <p:val>
                                            <p:fltVal val="-45"/>
                                          </p:val>
                                        </p:tav>
                                        <p:tav tm="69900">
                                          <p:val>
                                            <p:fltVal val="45"/>
                                          </p:val>
                                        </p:tav>
                                        <p:tav tm="100000">
                                          <p:val>
                                            <p:fltVal val="0"/>
                                          </p:val>
                                        </p:tav>
                                      </p:tavLst>
                                    </p:anim>
                                    <p:anim calcmode="lin" valueType="num">
                                      <p:cBhvr>
                                        <p:cTn id="16" dur="114" fill="hold">
                                          <p:stCondLst>
                                            <p:cond delay="0"/>
                                          </p:stCondLst>
                                        </p:cTn>
                                        <p:tgtEl>
                                          <p:spTgt spid="2"/>
                                        </p:tgtEl>
                                        <p:attrNameLst>
                                          <p:attrName>ppt_y</p:attrName>
                                        </p:attrNameLst>
                                      </p:cBhvr>
                                      <p:tavLst>
                                        <p:tav tm="0">
                                          <p:val>
                                            <p:strVal val="#ppt_y-1"/>
                                          </p:val>
                                        </p:tav>
                                        <p:tav tm="100000">
                                          <p:val>
                                            <p:strVal val="#ppt_y-(0.354*#ppt_w-0.172*#ppt_h)"/>
                                          </p:val>
                                        </p:tav>
                                      </p:tavLst>
                                    </p:anim>
                                    <p:anim calcmode="lin" valueType="num">
                                      <p:cBhvr>
                                        <p:cTn id="17" dur="39" decel="50000" autoRev="1" fill="hold">
                                          <p:stCondLst>
                                            <p:cond delay="114"/>
                                          </p:stCondLst>
                                        </p:cTn>
                                        <p:tgtEl>
                                          <p:spTgt spid="2"/>
                                        </p:tgtEl>
                                        <p:attrNameLst>
                                          <p:attrName>ppt_y</p:attrName>
                                        </p:attrNameLst>
                                      </p:cBhvr>
                                      <p:tavLst>
                                        <p:tav tm="0">
                                          <p:val>
                                            <p:strVal val="#ppt_y-(0.354*#ppt_w-0.172*#ppt_h)"/>
                                          </p:val>
                                        </p:tav>
                                        <p:tav tm="100000">
                                          <p:val>
                                            <p:strVal val="#ppt_y-(0.354*#ppt_w-0.172*#ppt_h)-#ppt_h/2"/>
                                          </p:val>
                                        </p:tav>
                                      </p:tavLst>
                                    </p:anim>
                                    <p:anim calcmode="lin" valueType="num">
                                      <p:cBhvr>
                                        <p:cTn id="18" dur="34" fill="hold">
                                          <p:stCondLst>
                                            <p:cond delay="216"/>
                                          </p:stCondLst>
                                        </p:cTn>
                                        <p:tgtEl>
                                          <p:spTgt spid="2"/>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1045029"/>
            <a:ext cx="9143999" cy="1631216"/>
          </a:xfrm>
          <a:prstGeom prst="rect">
            <a:avLst/>
          </a:prstGeom>
          <a:noFill/>
        </p:spPr>
        <p:txBody>
          <a:bodyPr wrap="square" rtlCol="0">
            <a:spAutoFit/>
          </a:bodyPr>
          <a:lstStyle/>
          <a:p>
            <a:pPr algn="ctr"/>
            <a:r>
              <a:rPr lang="en-US" sz="10000" dirty="0">
                <a:solidFill>
                  <a:srgbClr val="FFFFFF"/>
                </a:solidFill>
              </a:rPr>
              <a:t>BLOCKCHAIN</a:t>
            </a:r>
          </a:p>
        </p:txBody>
      </p:sp>
      <p:sp>
        <p:nvSpPr>
          <p:cNvPr id="3" name="TextBox 2">
            <a:extLst>
              <a:ext uri="{FF2B5EF4-FFF2-40B4-BE49-F238E27FC236}">
                <a16:creationId xmlns:a16="http://schemas.microsoft.com/office/drawing/2014/main" id="{3AAAFC5A-86E0-1C4D-AFC1-589FCE4CE30E}"/>
              </a:ext>
            </a:extLst>
          </p:cNvPr>
          <p:cNvSpPr txBox="1"/>
          <p:nvPr/>
        </p:nvSpPr>
        <p:spPr>
          <a:xfrm>
            <a:off x="1" y="2939143"/>
            <a:ext cx="9143998" cy="707886"/>
          </a:xfrm>
          <a:prstGeom prst="rect">
            <a:avLst/>
          </a:prstGeom>
          <a:noFill/>
        </p:spPr>
        <p:txBody>
          <a:bodyPr wrap="square" rtlCol="0">
            <a:spAutoFit/>
          </a:bodyPr>
          <a:lstStyle/>
          <a:p>
            <a:pPr algn="ctr"/>
            <a:r>
              <a:rPr lang="en-US" sz="4000" dirty="0">
                <a:solidFill>
                  <a:schemeClr val="bg1">
                    <a:lumMod val="85000"/>
                  </a:schemeClr>
                </a:solidFill>
              </a:rPr>
              <a:t>It is NOT just bitcoin!</a:t>
            </a:r>
          </a:p>
        </p:txBody>
      </p:sp>
      <p:sp>
        <p:nvSpPr>
          <p:cNvPr id="4" name="TextBox 3">
            <a:extLst>
              <a:ext uri="{FF2B5EF4-FFF2-40B4-BE49-F238E27FC236}">
                <a16:creationId xmlns:a16="http://schemas.microsoft.com/office/drawing/2014/main" id="{2A516BA3-A236-4749-B861-60B751E209C0}"/>
              </a:ext>
            </a:extLst>
          </p:cNvPr>
          <p:cNvSpPr txBox="1"/>
          <p:nvPr/>
        </p:nvSpPr>
        <p:spPr>
          <a:xfrm>
            <a:off x="1" y="3951514"/>
            <a:ext cx="9143998" cy="553998"/>
          </a:xfrm>
          <a:prstGeom prst="rect">
            <a:avLst/>
          </a:prstGeom>
          <a:noFill/>
        </p:spPr>
        <p:txBody>
          <a:bodyPr wrap="square" rtlCol="0">
            <a:spAutoFit/>
          </a:bodyPr>
          <a:lstStyle>
            <a:defPPr>
              <a:defRPr lang="en-US"/>
            </a:defPPr>
            <a:lvl1pPr algn="ctr">
              <a:defRPr sz="4000">
                <a:solidFill>
                  <a:schemeClr val="bg1">
                    <a:lumMod val="85000"/>
                  </a:schemeClr>
                </a:solidFill>
              </a:defRPr>
            </a:lvl1pPr>
          </a:lstStyle>
          <a:p>
            <a:r>
              <a:rPr lang="en-US" sz="3000" dirty="0"/>
              <a:t>But… bitcoin &amp; other crypto currencies is blockchain</a:t>
            </a:r>
          </a:p>
        </p:txBody>
      </p:sp>
    </p:spTree>
    <p:extLst>
      <p:ext uri="{BB962C8B-B14F-4D97-AF65-F5344CB8AC3E}">
        <p14:creationId xmlns:p14="http://schemas.microsoft.com/office/powerpoint/2010/main" val="140594874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1045029"/>
            <a:ext cx="9143999" cy="1169551"/>
          </a:xfrm>
          <a:prstGeom prst="rect">
            <a:avLst/>
          </a:prstGeom>
          <a:noFill/>
        </p:spPr>
        <p:txBody>
          <a:bodyPr wrap="square" rtlCol="0">
            <a:spAutoFit/>
          </a:bodyPr>
          <a:lstStyle/>
          <a:p>
            <a:pPr algn="ctr"/>
            <a:r>
              <a:rPr lang="en-US" sz="7000" dirty="0">
                <a:solidFill>
                  <a:srgbClr val="FCFFFA"/>
                </a:solidFill>
              </a:rPr>
              <a:t>What is BLOCKCHAIN?</a:t>
            </a:r>
          </a:p>
        </p:txBody>
      </p:sp>
      <p:sp>
        <p:nvSpPr>
          <p:cNvPr id="3" name="TextBox 2">
            <a:extLst>
              <a:ext uri="{FF2B5EF4-FFF2-40B4-BE49-F238E27FC236}">
                <a16:creationId xmlns:a16="http://schemas.microsoft.com/office/drawing/2014/main" id="{3AAAFC5A-86E0-1C4D-AFC1-589FCE4CE30E}"/>
              </a:ext>
            </a:extLst>
          </p:cNvPr>
          <p:cNvSpPr txBox="1"/>
          <p:nvPr/>
        </p:nvSpPr>
        <p:spPr>
          <a:xfrm>
            <a:off x="1" y="2939143"/>
            <a:ext cx="9143998" cy="707886"/>
          </a:xfrm>
          <a:prstGeom prst="rect">
            <a:avLst/>
          </a:prstGeom>
          <a:noFill/>
        </p:spPr>
        <p:txBody>
          <a:bodyPr wrap="square" rtlCol="0">
            <a:spAutoFit/>
          </a:bodyPr>
          <a:lstStyle/>
          <a:p>
            <a:pPr algn="ctr"/>
            <a:r>
              <a:rPr lang="en-US" sz="4000" dirty="0">
                <a:solidFill>
                  <a:schemeClr val="bg1">
                    <a:lumMod val="85000"/>
                  </a:schemeClr>
                </a:solidFill>
              </a:rPr>
              <a:t>Block!</a:t>
            </a:r>
          </a:p>
        </p:txBody>
      </p:sp>
      <p:sp>
        <p:nvSpPr>
          <p:cNvPr id="4" name="TextBox 3">
            <a:extLst>
              <a:ext uri="{FF2B5EF4-FFF2-40B4-BE49-F238E27FC236}">
                <a16:creationId xmlns:a16="http://schemas.microsoft.com/office/drawing/2014/main" id="{2A516BA3-A236-4749-B861-60B751E209C0}"/>
              </a:ext>
            </a:extLst>
          </p:cNvPr>
          <p:cNvSpPr txBox="1"/>
          <p:nvPr/>
        </p:nvSpPr>
        <p:spPr>
          <a:xfrm>
            <a:off x="2" y="3647029"/>
            <a:ext cx="9143998" cy="707886"/>
          </a:xfrm>
          <a:prstGeom prst="rect">
            <a:avLst/>
          </a:prstGeom>
          <a:noFill/>
        </p:spPr>
        <p:txBody>
          <a:bodyPr wrap="square" rtlCol="0">
            <a:spAutoFit/>
          </a:bodyPr>
          <a:lstStyle>
            <a:defPPr>
              <a:defRPr lang="en-US"/>
            </a:defPPr>
            <a:lvl1pPr algn="ctr">
              <a:defRPr sz="4000">
                <a:solidFill>
                  <a:schemeClr val="bg1">
                    <a:lumMod val="85000"/>
                  </a:schemeClr>
                </a:solidFill>
              </a:defRPr>
            </a:lvl1pPr>
          </a:lstStyle>
          <a:p>
            <a:r>
              <a:rPr lang="en-US" dirty="0"/>
              <a:t>Chain!</a:t>
            </a:r>
          </a:p>
        </p:txBody>
      </p:sp>
    </p:spTree>
    <p:extLst>
      <p:ext uri="{BB962C8B-B14F-4D97-AF65-F5344CB8AC3E}">
        <p14:creationId xmlns:p14="http://schemas.microsoft.com/office/powerpoint/2010/main" val="617114712"/>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320466"/>
            <a:ext cx="9143999" cy="1169551"/>
          </a:xfrm>
          <a:prstGeom prst="rect">
            <a:avLst/>
          </a:prstGeom>
          <a:noFill/>
        </p:spPr>
        <p:txBody>
          <a:bodyPr wrap="square" rtlCol="0">
            <a:spAutoFit/>
          </a:bodyPr>
          <a:lstStyle/>
          <a:p>
            <a:pPr algn="ctr"/>
            <a:r>
              <a:rPr lang="en-US" sz="7000" dirty="0">
                <a:solidFill>
                  <a:srgbClr val="FCFFFA"/>
                </a:solidFill>
              </a:rPr>
              <a:t>What is BLOCKCHAIN?</a:t>
            </a:r>
          </a:p>
        </p:txBody>
      </p:sp>
      <p:pic>
        <p:nvPicPr>
          <p:cNvPr id="5" name="Picture 4">
            <a:extLst>
              <a:ext uri="{FF2B5EF4-FFF2-40B4-BE49-F238E27FC236}">
                <a16:creationId xmlns:a16="http://schemas.microsoft.com/office/drawing/2014/main" id="{BE8AECBB-8692-3D44-A73D-9DFDC59A7C02}"/>
              </a:ext>
            </a:extLst>
          </p:cNvPr>
          <p:cNvPicPr>
            <a:picLocks noChangeAspect="1"/>
          </p:cNvPicPr>
          <p:nvPr/>
        </p:nvPicPr>
        <p:blipFill>
          <a:blip r:embed="rId3"/>
          <a:stretch>
            <a:fillRect/>
          </a:stretch>
        </p:blipFill>
        <p:spPr>
          <a:xfrm>
            <a:off x="108857" y="1422399"/>
            <a:ext cx="8937172" cy="5163457"/>
          </a:xfrm>
          <a:prstGeom prst="rect">
            <a:avLst/>
          </a:prstGeom>
        </p:spPr>
      </p:pic>
    </p:spTree>
    <p:extLst>
      <p:ext uri="{BB962C8B-B14F-4D97-AF65-F5344CB8AC3E}">
        <p14:creationId xmlns:p14="http://schemas.microsoft.com/office/powerpoint/2010/main" val="172400635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0" y="1045029"/>
            <a:ext cx="9143999" cy="1169551"/>
          </a:xfrm>
          <a:prstGeom prst="rect">
            <a:avLst/>
          </a:prstGeom>
          <a:noFill/>
        </p:spPr>
        <p:txBody>
          <a:bodyPr wrap="square" rtlCol="0">
            <a:spAutoFit/>
          </a:bodyPr>
          <a:lstStyle/>
          <a:p>
            <a:pPr algn="ctr"/>
            <a:r>
              <a:rPr lang="en-US" sz="7000" dirty="0">
                <a:solidFill>
                  <a:srgbClr val="FCFFFA"/>
                </a:solidFill>
              </a:rPr>
              <a:t>What is BLOCKCHAIN?</a:t>
            </a:r>
          </a:p>
        </p:txBody>
      </p:sp>
      <p:sp>
        <p:nvSpPr>
          <p:cNvPr id="3" name="TextBox 2">
            <a:extLst>
              <a:ext uri="{FF2B5EF4-FFF2-40B4-BE49-F238E27FC236}">
                <a16:creationId xmlns:a16="http://schemas.microsoft.com/office/drawing/2014/main" id="{3AAAFC5A-86E0-1C4D-AFC1-589FCE4CE30E}"/>
              </a:ext>
            </a:extLst>
          </p:cNvPr>
          <p:cNvSpPr txBox="1"/>
          <p:nvPr/>
        </p:nvSpPr>
        <p:spPr>
          <a:xfrm>
            <a:off x="0" y="2576861"/>
            <a:ext cx="9143998" cy="707886"/>
          </a:xfrm>
          <a:prstGeom prst="rect">
            <a:avLst/>
          </a:prstGeom>
          <a:noFill/>
        </p:spPr>
        <p:txBody>
          <a:bodyPr wrap="square" rtlCol="0">
            <a:spAutoFit/>
          </a:bodyPr>
          <a:lstStyle/>
          <a:p>
            <a:pPr algn="ctr"/>
            <a:r>
              <a:rPr lang="en-US" sz="4000" dirty="0">
                <a:solidFill>
                  <a:schemeClr val="bg1">
                    <a:lumMod val="85000"/>
                  </a:schemeClr>
                </a:solidFill>
              </a:rPr>
              <a:t>What constitutes a Blockchain?</a:t>
            </a:r>
          </a:p>
        </p:txBody>
      </p:sp>
      <p:sp>
        <p:nvSpPr>
          <p:cNvPr id="4" name="TextBox 3">
            <a:extLst>
              <a:ext uri="{FF2B5EF4-FFF2-40B4-BE49-F238E27FC236}">
                <a16:creationId xmlns:a16="http://schemas.microsoft.com/office/drawing/2014/main" id="{2A516BA3-A236-4749-B861-60B751E209C0}"/>
              </a:ext>
            </a:extLst>
          </p:cNvPr>
          <p:cNvSpPr txBox="1"/>
          <p:nvPr/>
        </p:nvSpPr>
        <p:spPr>
          <a:xfrm>
            <a:off x="2" y="3408501"/>
            <a:ext cx="9143998" cy="477054"/>
          </a:xfrm>
          <a:prstGeom prst="rect">
            <a:avLst/>
          </a:prstGeom>
          <a:noFill/>
        </p:spPr>
        <p:txBody>
          <a:bodyPr wrap="square" rtlCol="0">
            <a:spAutoFit/>
          </a:bodyPr>
          <a:lstStyle>
            <a:defPPr>
              <a:defRPr lang="en-US"/>
            </a:defPPr>
            <a:lvl1pPr algn="ctr">
              <a:defRPr sz="4000">
                <a:solidFill>
                  <a:schemeClr val="bg1">
                    <a:lumMod val="85000"/>
                  </a:schemeClr>
                </a:solidFill>
              </a:defRPr>
            </a:lvl1pPr>
          </a:lstStyle>
          <a:p>
            <a:r>
              <a:rPr lang="en-US" sz="2500" dirty="0"/>
              <a:t>Smart Contracts/Chain Code</a:t>
            </a:r>
          </a:p>
        </p:txBody>
      </p:sp>
      <p:sp>
        <p:nvSpPr>
          <p:cNvPr id="5" name="TextBox 4">
            <a:extLst>
              <a:ext uri="{FF2B5EF4-FFF2-40B4-BE49-F238E27FC236}">
                <a16:creationId xmlns:a16="http://schemas.microsoft.com/office/drawing/2014/main" id="{8465EC8B-8402-B942-A881-C710FDD29CBA}"/>
              </a:ext>
            </a:extLst>
          </p:cNvPr>
          <p:cNvSpPr txBox="1"/>
          <p:nvPr/>
        </p:nvSpPr>
        <p:spPr>
          <a:xfrm>
            <a:off x="2" y="3770782"/>
            <a:ext cx="9143998" cy="477054"/>
          </a:xfrm>
          <a:prstGeom prst="rect">
            <a:avLst/>
          </a:prstGeom>
          <a:noFill/>
        </p:spPr>
        <p:txBody>
          <a:bodyPr wrap="square" rtlCol="0">
            <a:spAutoFit/>
          </a:bodyPr>
          <a:lstStyle>
            <a:defPPr>
              <a:defRPr lang="en-US"/>
            </a:defPPr>
            <a:lvl1pPr algn="ctr">
              <a:defRPr sz="4000">
                <a:solidFill>
                  <a:schemeClr val="bg1">
                    <a:lumMod val="85000"/>
                  </a:schemeClr>
                </a:solidFill>
              </a:defRPr>
            </a:lvl1pPr>
          </a:lstStyle>
          <a:p>
            <a:r>
              <a:rPr lang="en-US" sz="2500" dirty="0"/>
              <a:t>Distributed Ledger</a:t>
            </a:r>
          </a:p>
        </p:txBody>
      </p:sp>
      <p:sp>
        <p:nvSpPr>
          <p:cNvPr id="6" name="TextBox 5">
            <a:extLst>
              <a:ext uri="{FF2B5EF4-FFF2-40B4-BE49-F238E27FC236}">
                <a16:creationId xmlns:a16="http://schemas.microsoft.com/office/drawing/2014/main" id="{A71F2219-D757-B24F-8FE4-5529CAA7FA38}"/>
              </a:ext>
            </a:extLst>
          </p:cNvPr>
          <p:cNvSpPr txBox="1"/>
          <p:nvPr/>
        </p:nvSpPr>
        <p:spPr>
          <a:xfrm>
            <a:off x="2" y="4133063"/>
            <a:ext cx="9143998" cy="477054"/>
          </a:xfrm>
          <a:prstGeom prst="rect">
            <a:avLst/>
          </a:prstGeom>
          <a:noFill/>
        </p:spPr>
        <p:txBody>
          <a:bodyPr wrap="square" rtlCol="0">
            <a:spAutoFit/>
          </a:bodyPr>
          <a:lstStyle>
            <a:defPPr>
              <a:defRPr lang="en-US"/>
            </a:defPPr>
            <a:lvl1pPr algn="ctr">
              <a:defRPr sz="4000">
                <a:solidFill>
                  <a:schemeClr val="bg1">
                    <a:lumMod val="85000"/>
                  </a:schemeClr>
                </a:solidFill>
              </a:defRPr>
            </a:lvl1pPr>
          </a:lstStyle>
          <a:p>
            <a:r>
              <a:rPr lang="en-US" sz="2500" dirty="0"/>
              <a:t>Access Control Lists</a:t>
            </a:r>
          </a:p>
        </p:txBody>
      </p:sp>
      <p:sp>
        <p:nvSpPr>
          <p:cNvPr id="7" name="TextBox 6">
            <a:extLst>
              <a:ext uri="{FF2B5EF4-FFF2-40B4-BE49-F238E27FC236}">
                <a16:creationId xmlns:a16="http://schemas.microsoft.com/office/drawing/2014/main" id="{76E348D7-567C-804A-A478-6AC5F09BCBEF}"/>
              </a:ext>
            </a:extLst>
          </p:cNvPr>
          <p:cNvSpPr txBox="1"/>
          <p:nvPr/>
        </p:nvSpPr>
        <p:spPr>
          <a:xfrm>
            <a:off x="0" y="4470190"/>
            <a:ext cx="9143998" cy="477054"/>
          </a:xfrm>
          <a:prstGeom prst="rect">
            <a:avLst/>
          </a:prstGeom>
          <a:noFill/>
        </p:spPr>
        <p:txBody>
          <a:bodyPr wrap="square" rtlCol="0">
            <a:spAutoFit/>
          </a:bodyPr>
          <a:lstStyle>
            <a:defPPr>
              <a:defRPr lang="en-US"/>
            </a:defPPr>
            <a:lvl1pPr algn="ctr">
              <a:defRPr sz="4000">
                <a:solidFill>
                  <a:schemeClr val="bg1">
                    <a:lumMod val="85000"/>
                  </a:schemeClr>
                </a:solidFill>
              </a:defRPr>
            </a:lvl1pPr>
          </a:lstStyle>
          <a:p>
            <a:r>
              <a:rPr lang="en-US" sz="2500" dirty="0"/>
              <a:t>Consensus</a:t>
            </a:r>
          </a:p>
        </p:txBody>
      </p:sp>
    </p:spTree>
    <p:extLst>
      <p:ext uri="{BB962C8B-B14F-4D97-AF65-F5344CB8AC3E}">
        <p14:creationId xmlns:p14="http://schemas.microsoft.com/office/powerpoint/2010/main" val="160461318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1"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41" presetClass="entr" presetSubtype="0" fill="hold" grpId="0" nodeType="clickEffect">
                                  <p:stCondLst>
                                    <p:cond delay="0"/>
                                  </p:stCondLst>
                                  <p:iterate type="lt">
                                    <p:tmPct val="10000"/>
                                  </p:iterate>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5"/>
                                        </p:tgtEl>
                                        <p:attrNameLst>
                                          <p:attrName>ppt_y</p:attrName>
                                        </p:attrNameLst>
                                      </p:cBhvr>
                                      <p:tavLst>
                                        <p:tav tm="0">
                                          <p:val>
                                            <p:strVal val="#ppt_y"/>
                                          </p:val>
                                        </p:tav>
                                        <p:tav tm="100000">
                                          <p:val>
                                            <p:strVal val="#ppt_y"/>
                                          </p:val>
                                        </p:tav>
                                      </p:tavLst>
                                    </p:anim>
                                    <p:anim calcmode="lin" valueType="num">
                                      <p:cBhvr>
                                        <p:cTn id="15"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anim calcmode="lin" valueType="num">
                                      <p:cBhvr>
                                        <p:cTn id="23" dur="1000" fill="hold"/>
                                        <p:tgtEl>
                                          <p:spTgt spid="6"/>
                                        </p:tgtEl>
                                        <p:attrNameLst>
                                          <p:attrName>ppt_x</p:attrName>
                                        </p:attrNameLst>
                                      </p:cBhvr>
                                      <p:tavLst>
                                        <p:tav tm="0">
                                          <p:val>
                                            <p:strVal val="#ppt_x"/>
                                          </p:val>
                                        </p:tav>
                                        <p:tav tm="100000">
                                          <p:val>
                                            <p:strVal val="#ppt_x"/>
                                          </p:val>
                                        </p:tav>
                                      </p:tavLst>
                                    </p:anim>
                                    <p:anim calcmode="lin" valueType="num">
                                      <p:cBhvr>
                                        <p:cTn id="2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0"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edge">
                                      <p:cBhvr>
                                        <p:cTn id="29"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1"/>
      <p:bldP spid="5" grpId="0"/>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3" y="0"/>
            <a:ext cx="9143999" cy="861774"/>
          </a:xfrm>
          <a:prstGeom prst="rect">
            <a:avLst/>
          </a:prstGeom>
          <a:noFill/>
        </p:spPr>
        <p:txBody>
          <a:bodyPr wrap="square" rtlCol="0">
            <a:spAutoFit/>
          </a:bodyPr>
          <a:lstStyle/>
          <a:p>
            <a:pPr algn="ctr"/>
            <a:r>
              <a:rPr lang="en-US" sz="5000" dirty="0">
                <a:solidFill>
                  <a:srgbClr val="FCFFFA"/>
                </a:solidFill>
              </a:rPr>
              <a:t>What constitutes a BLOCKCHAIN?</a:t>
            </a:r>
          </a:p>
        </p:txBody>
      </p:sp>
      <p:sp>
        <p:nvSpPr>
          <p:cNvPr id="3" name="TextBox 2">
            <a:extLst>
              <a:ext uri="{FF2B5EF4-FFF2-40B4-BE49-F238E27FC236}">
                <a16:creationId xmlns:a16="http://schemas.microsoft.com/office/drawing/2014/main" id="{3AAAFC5A-86E0-1C4D-AFC1-589FCE4CE30E}"/>
              </a:ext>
            </a:extLst>
          </p:cNvPr>
          <p:cNvSpPr txBox="1"/>
          <p:nvPr/>
        </p:nvSpPr>
        <p:spPr>
          <a:xfrm>
            <a:off x="-54430" y="861774"/>
            <a:ext cx="9143999" cy="707886"/>
          </a:xfrm>
          <a:prstGeom prst="rect">
            <a:avLst/>
          </a:prstGeom>
          <a:noFill/>
        </p:spPr>
        <p:txBody>
          <a:bodyPr wrap="square" rtlCol="0">
            <a:spAutoFit/>
          </a:bodyPr>
          <a:lstStyle/>
          <a:p>
            <a:pPr algn="ctr"/>
            <a:r>
              <a:rPr lang="en-US" sz="4000" dirty="0">
                <a:solidFill>
                  <a:schemeClr val="bg1">
                    <a:lumMod val="85000"/>
                  </a:schemeClr>
                </a:solidFill>
              </a:rPr>
              <a:t>Smart Contracts/Chain Code</a:t>
            </a:r>
          </a:p>
        </p:txBody>
      </p:sp>
      <p:sp>
        <p:nvSpPr>
          <p:cNvPr id="4" name="TextBox 3">
            <a:extLst>
              <a:ext uri="{FF2B5EF4-FFF2-40B4-BE49-F238E27FC236}">
                <a16:creationId xmlns:a16="http://schemas.microsoft.com/office/drawing/2014/main" id="{2A516BA3-A236-4749-B861-60B751E209C0}"/>
              </a:ext>
            </a:extLst>
          </p:cNvPr>
          <p:cNvSpPr txBox="1"/>
          <p:nvPr/>
        </p:nvSpPr>
        <p:spPr>
          <a:xfrm>
            <a:off x="1295400" y="1571777"/>
            <a:ext cx="7097486" cy="3554819"/>
          </a:xfrm>
          <a:prstGeom prst="rect">
            <a:avLst/>
          </a:prstGeom>
          <a:noFill/>
        </p:spPr>
        <p:txBody>
          <a:bodyPr wrap="square" rtlCol="0">
            <a:spAutoFit/>
          </a:bodyPr>
          <a:lstStyle>
            <a:defPPr>
              <a:defRPr lang="en-US"/>
            </a:defPPr>
            <a:lvl1pPr algn="ctr">
              <a:defRPr sz="4000">
                <a:solidFill>
                  <a:schemeClr val="bg1">
                    <a:lumMod val="85000"/>
                  </a:schemeClr>
                </a:solidFill>
              </a:defRPr>
            </a:lvl1pPr>
          </a:lstStyle>
          <a:p>
            <a:pPr algn="l"/>
            <a:r>
              <a:rPr lang="en-US" sz="1500" dirty="0"/>
              <a:t>/**</a:t>
            </a:r>
          </a:p>
          <a:p>
            <a:pPr algn="l"/>
            <a:r>
              <a:rPr lang="en-US" sz="1500" dirty="0"/>
              <a:t> * Sample transaction processor function.</a:t>
            </a:r>
          </a:p>
          <a:p>
            <a:pPr algn="l"/>
            <a:r>
              <a:rPr lang="en-US" sz="1500" dirty="0"/>
              <a:t> * @</a:t>
            </a:r>
            <a:r>
              <a:rPr lang="en-US" sz="1500" dirty="0" err="1"/>
              <a:t>param</a:t>
            </a:r>
            <a:r>
              <a:rPr lang="en-US" sz="1500" dirty="0"/>
              <a:t> {</a:t>
            </a:r>
            <a:r>
              <a:rPr lang="en-US" sz="1500" dirty="0" err="1"/>
              <a:t>org.example.basic.SampleTransaction</a:t>
            </a:r>
            <a:r>
              <a:rPr lang="en-US" sz="1500" dirty="0"/>
              <a:t>} </a:t>
            </a:r>
            <a:r>
              <a:rPr lang="en-US" sz="1500" dirty="0" err="1"/>
              <a:t>tx</a:t>
            </a:r>
            <a:r>
              <a:rPr lang="en-US" sz="1500" dirty="0"/>
              <a:t> The sample transaction instance.</a:t>
            </a:r>
          </a:p>
          <a:p>
            <a:pPr algn="l"/>
            <a:r>
              <a:rPr lang="en-US" sz="1500" dirty="0"/>
              <a:t> * @transaction</a:t>
            </a:r>
          </a:p>
          <a:p>
            <a:pPr algn="l"/>
            <a:r>
              <a:rPr lang="en-US" sz="1500" dirty="0"/>
              <a:t> */</a:t>
            </a:r>
          </a:p>
          <a:p>
            <a:pPr algn="l"/>
            <a:r>
              <a:rPr lang="en-US" sz="1500" dirty="0" err="1"/>
              <a:t>async</a:t>
            </a:r>
            <a:r>
              <a:rPr lang="en-US" sz="1500" dirty="0"/>
              <a:t> function </a:t>
            </a:r>
            <a:r>
              <a:rPr lang="en-US" sz="1500" dirty="0" err="1"/>
              <a:t>sampleTransaction</a:t>
            </a:r>
            <a:r>
              <a:rPr lang="en-US" sz="1500" dirty="0"/>
              <a:t>(</a:t>
            </a:r>
            <a:r>
              <a:rPr lang="en-US" sz="1500" dirty="0" err="1"/>
              <a:t>tx</a:t>
            </a:r>
            <a:r>
              <a:rPr lang="en-US" sz="1500" dirty="0"/>
              <a:t>) {  // </a:t>
            </a:r>
            <a:r>
              <a:rPr lang="en-US" sz="1500" dirty="0" err="1"/>
              <a:t>eslint</a:t>
            </a:r>
            <a:r>
              <a:rPr lang="en-US" sz="1500" dirty="0"/>
              <a:t>-disable-line no-unused-</a:t>
            </a:r>
            <a:r>
              <a:rPr lang="en-US" sz="1500" dirty="0" err="1"/>
              <a:t>vars</a:t>
            </a:r>
            <a:endParaRPr lang="en-US" sz="1500" dirty="0"/>
          </a:p>
          <a:p>
            <a:pPr algn="l"/>
            <a:r>
              <a:rPr lang="en-US" sz="1500" dirty="0"/>
              <a:t>    // Save the old value of the asset.</a:t>
            </a:r>
          </a:p>
          <a:p>
            <a:pPr algn="l"/>
            <a:r>
              <a:rPr lang="en-US" sz="1500" dirty="0"/>
              <a:t>    </a:t>
            </a:r>
            <a:r>
              <a:rPr lang="en-US" sz="1500" dirty="0" err="1"/>
              <a:t>const</a:t>
            </a:r>
            <a:r>
              <a:rPr lang="en-US" sz="1500" dirty="0"/>
              <a:t> </a:t>
            </a:r>
            <a:r>
              <a:rPr lang="en-US" sz="1500" dirty="0" err="1"/>
              <a:t>oldValue</a:t>
            </a:r>
            <a:r>
              <a:rPr lang="en-US" sz="1500" dirty="0"/>
              <a:t> = </a:t>
            </a:r>
            <a:r>
              <a:rPr lang="en-US" sz="1500" dirty="0" err="1"/>
              <a:t>tx.asset.value</a:t>
            </a:r>
            <a:r>
              <a:rPr lang="en-US" sz="1500" dirty="0"/>
              <a:t>;</a:t>
            </a:r>
          </a:p>
          <a:p>
            <a:pPr algn="l"/>
            <a:r>
              <a:rPr lang="en-US" sz="1500" dirty="0"/>
              <a:t>    // Update the asset with the new value.</a:t>
            </a:r>
          </a:p>
          <a:p>
            <a:pPr algn="l"/>
            <a:r>
              <a:rPr lang="en-US" sz="1500" dirty="0"/>
              <a:t>    </a:t>
            </a:r>
            <a:r>
              <a:rPr lang="en-US" sz="1500" dirty="0" err="1"/>
              <a:t>tx.asset.value</a:t>
            </a:r>
            <a:r>
              <a:rPr lang="en-US" sz="1500" dirty="0"/>
              <a:t> = </a:t>
            </a:r>
            <a:r>
              <a:rPr lang="en-US" sz="1500" dirty="0" err="1"/>
              <a:t>tx.newValue</a:t>
            </a:r>
            <a:r>
              <a:rPr lang="en-US" sz="1500" dirty="0"/>
              <a:t>;</a:t>
            </a:r>
          </a:p>
          <a:p>
            <a:pPr algn="l"/>
            <a:r>
              <a:rPr lang="en-US" sz="1500" dirty="0"/>
              <a:t>    // Get the asset registry for the asset.</a:t>
            </a:r>
          </a:p>
          <a:p>
            <a:pPr algn="l"/>
            <a:r>
              <a:rPr lang="en-US" sz="1500" dirty="0"/>
              <a:t>    </a:t>
            </a:r>
            <a:r>
              <a:rPr lang="en-US" sz="1500" dirty="0" err="1"/>
              <a:t>const</a:t>
            </a:r>
            <a:r>
              <a:rPr lang="en-US" sz="1500" dirty="0"/>
              <a:t> </a:t>
            </a:r>
            <a:r>
              <a:rPr lang="en-US" sz="1500" dirty="0" err="1"/>
              <a:t>assetRegistry</a:t>
            </a:r>
            <a:r>
              <a:rPr lang="en-US" sz="1500" dirty="0"/>
              <a:t> = await </a:t>
            </a:r>
            <a:r>
              <a:rPr lang="en-US" sz="1500" dirty="0" err="1"/>
              <a:t>getAssetRegistry</a:t>
            </a:r>
            <a:r>
              <a:rPr lang="en-US" sz="1500" dirty="0"/>
              <a:t>('</a:t>
            </a:r>
            <a:r>
              <a:rPr lang="en-US" sz="1500" dirty="0" err="1"/>
              <a:t>org.example.basic.SampleAsset</a:t>
            </a:r>
            <a:r>
              <a:rPr lang="en-US" sz="1500" dirty="0"/>
              <a:t>');</a:t>
            </a:r>
          </a:p>
          <a:p>
            <a:pPr algn="l"/>
            <a:r>
              <a:rPr lang="en-US" sz="1500" dirty="0"/>
              <a:t>    // Update the asset in the asset registry.</a:t>
            </a:r>
          </a:p>
          <a:p>
            <a:pPr algn="l"/>
            <a:r>
              <a:rPr lang="en-US" sz="1500" dirty="0"/>
              <a:t>    await </a:t>
            </a:r>
            <a:r>
              <a:rPr lang="en-US" sz="1500" dirty="0" err="1"/>
              <a:t>assetRegistry.update</a:t>
            </a:r>
            <a:r>
              <a:rPr lang="en-US" sz="1500" dirty="0"/>
              <a:t>(</a:t>
            </a:r>
            <a:r>
              <a:rPr lang="en-US" sz="1500" dirty="0" err="1"/>
              <a:t>tx.asset</a:t>
            </a:r>
            <a:r>
              <a:rPr lang="en-US" sz="1500" dirty="0"/>
              <a:t>);</a:t>
            </a:r>
          </a:p>
          <a:p>
            <a:pPr algn="l"/>
            <a:r>
              <a:rPr lang="en-US" sz="1500" dirty="0"/>
              <a:t>}</a:t>
            </a:r>
          </a:p>
        </p:txBody>
      </p:sp>
    </p:spTree>
    <p:extLst>
      <p:ext uri="{BB962C8B-B14F-4D97-AF65-F5344CB8AC3E}">
        <p14:creationId xmlns:p14="http://schemas.microsoft.com/office/powerpoint/2010/main" val="250072507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1" y="0"/>
            <a:ext cx="9143999" cy="861774"/>
          </a:xfrm>
          <a:prstGeom prst="rect">
            <a:avLst/>
          </a:prstGeom>
          <a:noFill/>
        </p:spPr>
        <p:txBody>
          <a:bodyPr wrap="square" rtlCol="0">
            <a:spAutoFit/>
          </a:bodyPr>
          <a:lstStyle/>
          <a:p>
            <a:pPr algn="ctr"/>
            <a:r>
              <a:rPr lang="en-US" sz="5000" dirty="0">
                <a:solidFill>
                  <a:srgbClr val="FCFFFA"/>
                </a:solidFill>
              </a:rPr>
              <a:t>What constitutes a BLOCKCHAIN?</a:t>
            </a:r>
          </a:p>
        </p:txBody>
      </p:sp>
      <p:sp>
        <p:nvSpPr>
          <p:cNvPr id="3" name="TextBox 2">
            <a:extLst>
              <a:ext uri="{FF2B5EF4-FFF2-40B4-BE49-F238E27FC236}">
                <a16:creationId xmlns:a16="http://schemas.microsoft.com/office/drawing/2014/main" id="{3AAAFC5A-86E0-1C4D-AFC1-589FCE4CE30E}"/>
              </a:ext>
            </a:extLst>
          </p:cNvPr>
          <p:cNvSpPr txBox="1"/>
          <p:nvPr/>
        </p:nvSpPr>
        <p:spPr>
          <a:xfrm>
            <a:off x="-1" y="861774"/>
            <a:ext cx="9143998" cy="707886"/>
          </a:xfrm>
          <a:prstGeom prst="rect">
            <a:avLst/>
          </a:prstGeom>
          <a:noFill/>
        </p:spPr>
        <p:txBody>
          <a:bodyPr wrap="square" rtlCol="0">
            <a:spAutoFit/>
          </a:bodyPr>
          <a:lstStyle/>
          <a:p>
            <a:pPr algn="ctr"/>
            <a:r>
              <a:rPr lang="en-US" sz="4000" dirty="0">
                <a:solidFill>
                  <a:schemeClr val="bg1">
                    <a:lumMod val="85000"/>
                  </a:schemeClr>
                </a:solidFill>
              </a:rPr>
              <a:t>Distributed Ledger</a:t>
            </a:r>
          </a:p>
        </p:txBody>
      </p:sp>
      <p:sp>
        <p:nvSpPr>
          <p:cNvPr id="4" name="TextBox 3">
            <a:extLst>
              <a:ext uri="{FF2B5EF4-FFF2-40B4-BE49-F238E27FC236}">
                <a16:creationId xmlns:a16="http://schemas.microsoft.com/office/drawing/2014/main" id="{2A516BA3-A236-4749-B861-60B751E209C0}"/>
              </a:ext>
            </a:extLst>
          </p:cNvPr>
          <p:cNvSpPr txBox="1"/>
          <p:nvPr/>
        </p:nvSpPr>
        <p:spPr>
          <a:xfrm>
            <a:off x="141515" y="1723548"/>
            <a:ext cx="8893628" cy="3429000"/>
          </a:xfrm>
          <a:prstGeom prst="rect">
            <a:avLst/>
          </a:prstGeom>
          <a:blipFill>
            <a:blip r:embed="rId3"/>
            <a:stretch>
              <a:fillRect/>
            </a:stretch>
          </a:blipFill>
        </p:spPr>
        <p:txBody>
          <a:bodyPr wrap="square" rtlCol="0">
            <a:noAutofit/>
          </a:bodyPr>
          <a:lstStyle>
            <a:defPPr>
              <a:defRPr lang="en-US"/>
            </a:defPPr>
            <a:lvl1pPr algn="ctr">
              <a:defRPr sz="4000">
                <a:solidFill>
                  <a:schemeClr val="bg1">
                    <a:lumMod val="85000"/>
                  </a:schemeClr>
                </a:solidFill>
              </a:defRPr>
            </a:lvl1pPr>
          </a:lstStyle>
          <a:p>
            <a:endParaRPr lang="en-US" sz="2500" dirty="0"/>
          </a:p>
        </p:txBody>
      </p:sp>
    </p:spTree>
    <p:extLst>
      <p:ext uri="{BB962C8B-B14F-4D97-AF65-F5344CB8AC3E}">
        <p14:creationId xmlns:p14="http://schemas.microsoft.com/office/powerpoint/2010/main" val="306724660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AC2B88-CC00-8A44-98D6-8BA7BCC639E7}"/>
              </a:ext>
            </a:extLst>
          </p:cNvPr>
          <p:cNvSpPr txBox="1"/>
          <p:nvPr/>
        </p:nvSpPr>
        <p:spPr>
          <a:xfrm>
            <a:off x="-1" y="0"/>
            <a:ext cx="9143999" cy="861774"/>
          </a:xfrm>
          <a:prstGeom prst="rect">
            <a:avLst/>
          </a:prstGeom>
          <a:noFill/>
        </p:spPr>
        <p:txBody>
          <a:bodyPr wrap="square" rtlCol="0">
            <a:spAutoFit/>
          </a:bodyPr>
          <a:lstStyle/>
          <a:p>
            <a:pPr algn="ctr"/>
            <a:r>
              <a:rPr lang="en-US" sz="5000" dirty="0">
                <a:solidFill>
                  <a:srgbClr val="FCFFFA"/>
                </a:solidFill>
              </a:rPr>
              <a:t>What constitutes a BLOCKCHAIN?</a:t>
            </a:r>
          </a:p>
        </p:txBody>
      </p:sp>
      <p:sp>
        <p:nvSpPr>
          <p:cNvPr id="3" name="TextBox 2">
            <a:extLst>
              <a:ext uri="{FF2B5EF4-FFF2-40B4-BE49-F238E27FC236}">
                <a16:creationId xmlns:a16="http://schemas.microsoft.com/office/drawing/2014/main" id="{3AAAFC5A-86E0-1C4D-AFC1-589FCE4CE30E}"/>
              </a:ext>
            </a:extLst>
          </p:cNvPr>
          <p:cNvSpPr txBox="1"/>
          <p:nvPr/>
        </p:nvSpPr>
        <p:spPr>
          <a:xfrm>
            <a:off x="2" y="861774"/>
            <a:ext cx="9143998" cy="707886"/>
          </a:xfrm>
          <a:prstGeom prst="rect">
            <a:avLst/>
          </a:prstGeom>
          <a:noFill/>
        </p:spPr>
        <p:txBody>
          <a:bodyPr wrap="square" rtlCol="0">
            <a:spAutoFit/>
          </a:bodyPr>
          <a:lstStyle/>
          <a:p>
            <a:pPr algn="ctr"/>
            <a:r>
              <a:rPr lang="en-US" sz="4000" dirty="0">
                <a:solidFill>
                  <a:schemeClr val="bg1">
                    <a:lumMod val="85000"/>
                  </a:schemeClr>
                </a:solidFill>
              </a:rPr>
              <a:t>Access Control Lists (ACL)</a:t>
            </a:r>
          </a:p>
        </p:txBody>
      </p:sp>
      <p:sp>
        <p:nvSpPr>
          <p:cNvPr id="4" name="TextBox 3">
            <a:extLst>
              <a:ext uri="{FF2B5EF4-FFF2-40B4-BE49-F238E27FC236}">
                <a16:creationId xmlns:a16="http://schemas.microsoft.com/office/drawing/2014/main" id="{2A516BA3-A236-4749-B861-60B751E209C0}"/>
              </a:ext>
            </a:extLst>
          </p:cNvPr>
          <p:cNvSpPr txBox="1"/>
          <p:nvPr/>
        </p:nvSpPr>
        <p:spPr>
          <a:xfrm>
            <a:off x="283029" y="1723548"/>
            <a:ext cx="5421085" cy="3554819"/>
          </a:xfrm>
          <a:prstGeom prst="rect">
            <a:avLst/>
          </a:prstGeom>
          <a:noFill/>
        </p:spPr>
        <p:txBody>
          <a:bodyPr wrap="square" rtlCol="0">
            <a:spAutoFit/>
          </a:bodyPr>
          <a:lstStyle>
            <a:defPPr>
              <a:defRPr lang="en-US"/>
            </a:defPPr>
            <a:lvl1pPr algn="ctr">
              <a:defRPr sz="4000">
                <a:solidFill>
                  <a:schemeClr val="bg1">
                    <a:lumMod val="85000"/>
                  </a:schemeClr>
                </a:solidFill>
              </a:defRPr>
            </a:lvl1pPr>
          </a:lstStyle>
          <a:p>
            <a:pPr algn="l"/>
            <a:r>
              <a:rPr lang="en-US" sz="1500" dirty="0"/>
              <a:t>rule </a:t>
            </a:r>
            <a:r>
              <a:rPr lang="en-US" sz="1500" dirty="0" err="1"/>
              <a:t>EverybodyCanReadEverything</a:t>
            </a:r>
            <a:r>
              <a:rPr lang="en-US" sz="1500" dirty="0"/>
              <a:t> {</a:t>
            </a:r>
          </a:p>
          <a:p>
            <a:pPr algn="l"/>
            <a:r>
              <a:rPr lang="en-US" sz="1500" dirty="0"/>
              <a:t>    description: "Allow all participants read access to all resources"</a:t>
            </a:r>
          </a:p>
          <a:p>
            <a:pPr algn="l"/>
            <a:r>
              <a:rPr lang="en-US" sz="1500" dirty="0"/>
              <a:t>    participant: "</a:t>
            </a:r>
            <a:r>
              <a:rPr lang="en-US" sz="1500" dirty="0" err="1"/>
              <a:t>org.hyperledger.composer.system.Participant</a:t>
            </a:r>
            <a:r>
              <a:rPr lang="en-US" sz="1500" dirty="0"/>
              <a:t>"</a:t>
            </a:r>
          </a:p>
          <a:p>
            <a:pPr algn="l"/>
            <a:r>
              <a:rPr lang="en-US" sz="1500" dirty="0"/>
              <a:t>    operation: READ</a:t>
            </a:r>
          </a:p>
          <a:p>
            <a:pPr algn="l"/>
            <a:r>
              <a:rPr lang="en-US" sz="1500" dirty="0"/>
              <a:t>    resource: "</a:t>
            </a:r>
            <a:r>
              <a:rPr lang="en-US" sz="1500" dirty="0" err="1"/>
              <a:t>org.dsa.basic</a:t>
            </a:r>
            <a:r>
              <a:rPr lang="en-US" sz="1500" dirty="0"/>
              <a:t>.*"</a:t>
            </a:r>
          </a:p>
          <a:p>
            <a:pPr algn="l"/>
            <a:r>
              <a:rPr lang="en-US" sz="1500" dirty="0"/>
              <a:t>    action: ALLOW</a:t>
            </a:r>
          </a:p>
          <a:p>
            <a:pPr algn="l"/>
            <a:r>
              <a:rPr lang="en-US" sz="1500" dirty="0"/>
              <a:t>}</a:t>
            </a:r>
          </a:p>
          <a:p>
            <a:pPr algn="l"/>
            <a:endParaRPr lang="en-US" sz="1500" dirty="0"/>
          </a:p>
          <a:p>
            <a:pPr algn="l"/>
            <a:r>
              <a:rPr lang="en-US" sz="1500" dirty="0"/>
              <a:t>rule </a:t>
            </a:r>
            <a:r>
              <a:rPr lang="en-US" sz="1500" dirty="0" err="1"/>
              <a:t>ParticipantsCanSpendTokens</a:t>
            </a:r>
            <a:r>
              <a:rPr lang="en-US" sz="1500" dirty="0"/>
              <a:t> {</a:t>
            </a:r>
          </a:p>
          <a:p>
            <a:pPr algn="l"/>
            <a:r>
              <a:rPr lang="en-US" sz="1500" dirty="0"/>
              <a:t>    description: "Allow all participants to submit transactions"</a:t>
            </a:r>
          </a:p>
          <a:p>
            <a:pPr algn="l"/>
            <a:r>
              <a:rPr lang="en-US" sz="1500" dirty="0"/>
              <a:t>    participant: "</a:t>
            </a:r>
            <a:r>
              <a:rPr lang="en-US" sz="1500" dirty="0" err="1"/>
              <a:t>org.dsa.basic.DSAParticipant</a:t>
            </a:r>
            <a:r>
              <a:rPr lang="en-US" sz="1500" dirty="0"/>
              <a:t>"</a:t>
            </a:r>
          </a:p>
          <a:p>
            <a:pPr algn="l"/>
            <a:r>
              <a:rPr lang="en-US" sz="1500" dirty="0"/>
              <a:t>    operation: CREATE</a:t>
            </a:r>
          </a:p>
          <a:p>
            <a:pPr algn="l"/>
            <a:r>
              <a:rPr lang="en-US" sz="1500" dirty="0"/>
              <a:t>    resource: "</a:t>
            </a:r>
            <a:r>
              <a:rPr lang="en-US" sz="1500" dirty="0" err="1"/>
              <a:t>org.dsa.basic.SpendToken</a:t>
            </a:r>
            <a:r>
              <a:rPr lang="en-US" sz="1500" dirty="0"/>
              <a:t>"</a:t>
            </a:r>
          </a:p>
          <a:p>
            <a:pPr algn="l"/>
            <a:r>
              <a:rPr lang="en-US" sz="1500" dirty="0"/>
              <a:t>    action: ALLOW</a:t>
            </a:r>
          </a:p>
          <a:p>
            <a:pPr algn="l"/>
            <a:r>
              <a:rPr lang="en-US" sz="1500" dirty="0"/>
              <a:t>}</a:t>
            </a:r>
          </a:p>
        </p:txBody>
      </p:sp>
      <p:sp>
        <p:nvSpPr>
          <p:cNvPr id="5" name="TextBox 4">
            <a:extLst>
              <a:ext uri="{FF2B5EF4-FFF2-40B4-BE49-F238E27FC236}">
                <a16:creationId xmlns:a16="http://schemas.microsoft.com/office/drawing/2014/main" id="{ADFD66F4-FD94-DB41-B443-B7BDC51B326B}"/>
              </a:ext>
            </a:extLst>
          </p:cNvPr>
          <p:cNvSpPr txBox="1"/>
          <p:nvPr/>
        </p:nvSpPr>
        <p:spPr>
          <a:xfrm>
            <a:off x="5954485" y="1723548"/>
            <a:ext cx="2906485" cy="2631490"/>
          </a:xfrm>
          <a:prstGeom prst="rect">
            <a:avLst/>
          </a:prstGeom>
          <a:noFill/>
        </p:spPr>
        <p:txBody>
          <a:bodyPr wrap="square" rtlCol="0">
            <a:spAutoFit/>
          </a:bodyPr>
          <a:lstStyle>
            <a:defPPr>
              <a:defRPr lang="en-US"/>
            </a:defPPr>
            <a:lvl1pPr algn="ctr">
              <a:defRPr sz="4000">
                <a:solidFill>
                  <a:schemeClr val="bg1">
                    <a:lumMod val="85000"/>
                  </a:schemeClr>
                </a:solidFill>
              </a:defRPr>
            </a:lvl1pPr>
          </a:lstStyle>
          <a:p>
            <a:pPr algn="l"/>
            <a:r>
              <a:rPr lang="en-US" sz="1500" dirty="0"/>
              <a:t>rule </a:t>
            </a:r>
            <a:r>
              <a:rPr lang="en-US" sz="1500" dirty="0" err="1"/>
              <a:t>NetworkAdminUser</a:t>
            </a:r>
            <a:r>
              <a:rPr lang="en-US" sz="1500" dirty="0"/>
              <a:t> {</a:t>
            </a:r>
          </a:p>
          <a:p>
            <a:pPr algn="l"/>
            <a:r>
              <a:rPr lang="en-US" sz="1500" dirty="0"/>
              <a:t>    description: "Grant business network administrators full access to user resources"</a:t>
            </a:r>
          </a:p>
          <a:p>
            <a:pPr algn="l"/>
            <a:r>
              <a:rPr lang="en-US" sz="1500" dirty="0"/>
              <a:t>    participant: "</a:t>
            </a:r>
            <a:r>
              <a:rPr lang="en-US" sz="1500" dirty="0" err="1"/>
              <a:t>org.hyperledger.composer.system.NetworkAdmin</a:t>
            </a:r>
            <a:r>
              <a:rPr lang="en-US" sz="1500" dirty="0"/>
              <a:t>"</a:t>
            </a:r>
          </a:p>
          <a:p>
            <a:pPr algn="l"/>
            <a:r>
              <a:rPr lang="en-US" sz="1500" dirty="0"/>
              <a:t>    operation: ALL</a:t>
            </a:r>
          </a:p>
          <a:p>
            <a:pPr algn="l"/>
            <a:r>
              <a:rPr lang="en-US" sz="1500" dirty="0"/>
              <a:t>    resource: "**"</a:t>
            </a:r>
          </a:p>
          <a:p>
            <a:pPr algn="l"/>
            <a:r>
              <a:rPr lang="en-US" sz="1500" dirty="0"/>
              <a:t>    action: ALLOW</a:t>
            </a:r>
          </a:p>
          <a:p>
            <a:pPr algn="l"/>
            <a:r>
              <a:rPr lang="en-US" sz="1500" dirty="0"/>
              <a:t>}</a:t>
            </a:r>
          </a:p>
        </p:txBody>
      </p:sp>
    </p:spTree>
    <p:extLst>
      <p:ext uri="{BB962C8B-B14F-4D97-AF65-F5344CB8AC3E}">
        <p14:creationId xmlns:p14="http://schemas.microsoft.com/office/powerpoint/2010/main" val="266344751"/>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900" decel="100000" fill="hold"/>
                                        <p:tgtEl>
                                          <p:spTgt spid="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900" decel="100000" fill="hold"/>
                                        <p:tgtEl>
                                          <p:spTgt spid="5"/>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21243</TotalTime>
  <Words>1596</Words>
  <Application>Microsoft Macintosh PowerPoint</Application>
  <PresentationFormat>On-screen Show (4:3)</PresentationFormat>
  <Paragraphs>181</Paragraphs>
  <Slides>23</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Century Gothic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 Global Pulse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Anoush Tatevossian</dc:creator>
  <cp:lastModifiedBy>Silas Labedo</cp:lastModifiedBy>
  <cp:revision>540</cp:revision>
  <dcterms:created xsi:type="dcterms:W3CDTF">2014-06-13T22:41:06Z</dcterms:created>
  <dcterms:modified xsi:type="dcterms:W3CDTF">2018-11-13T20:17:58Z</dcterms:modified>
</cp:coreProperties>
</file>